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4630400" cy="8229600"/>
  <p:notesSz cx="8229600" cy="14630400"/>
  <p:embeddedFontLst>
    <p:embeddedFont>
      <p:font typeface="Nunito Sans"/>
      <p:regular r:id="rId28"/>
    </p:embeddedFont>
    <p:embeddedFont>
      <p:font typeface="Nunito Sans"/>
      <p:regular r:id="rId29"/>
    </p:embeddedFont>
    <p:embeddedFont>
      <p:font typeface="Nunito Sans"/>
      <p:regular r:id="rId30"/>
    </p:embeddedFont>
    <p:embeddedFont>
      <p:font typeface="Nunito Sans"/>
      <p:regular r:id="rId31"/>
    </p:embeddedFont>
    <p:embeddedFont>
      <p:font typeface="Nunito Sans"/>
      <p:regular r:id="rId32"/>
    </p:embeddedFont>
    <p:embeddedFont>
      <p:font typeface="Nunito Sans"/>
      <p:regular r:id="rId33"/>
    </p:embeddedFont>
    <p:embeddedFont>
      <p:font typeface="Nunito Sans"/>
      <p:regular r:id="rId34"/>
    </p:embeddedFont>
    <p:embeddedFont>
      <p:font typeface="Nunito Sans"/>
      <p:regular r:id="rId3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openxmlformats.org/officeDocument/2006/relationships/font" Target="fonts/font1.fntdata"/><Relationship Id="rId29" Type="http://schemas.openxmlformats.org/officeDocument/2006/relationships/font" Target="fonts/font2.fntdata"/><Relationship Id="rId30" Type="http://schemas.openxmlformats.org/officeDocument/2006/relationships/font" Target="fonts/font3.fntdata"/><Relationship Id="rId31" Type="http://schemas.openxmlformats.org/officeDocument/2006/relationships/font" Target="fonts/font4.fntdata"/><Relationship Id="rId32" Type="http://schemas.openxmlformats.org/officeDocument/2006/relationships/font" Target="fonts/font5.fntdata"/><Relationship Id="rId33" Type="http://schemas.openxmlformats.org/officeDocument/2006/relationships/font" Target="fonts/font6.fntdata"/><Relationship Id="rId34" Type="http://schemas.openxmlformats.org/officeDocument/2006/relationships/font" Target="fonts/font7.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0079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slideLayout" Target="../slideLayouts/slideLayout12.xml"/><Relationship Id="rId1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slideLayout" Target="../slideLayouts/slideLayout15.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9.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2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15133"/>
          </a:xfrm>
          <a:prstGeom prst="rect">
            <a:avLst/>
          </a:prstGeom>
        </p:spPr>
      </p:pic>
      <p:sp>
        <p:nvSpPr>
          <p:cNvPr id="3" name="Text 0"/>
          <p:cNvSpPr/>
          <p:nvPr/>
        </p:nvSpPr>
        <p:spPr>
          <a:xfrm>
            <a:off x="829747" y="2960608"/>
            <a:ext cx="12970788" cy="1007507"/>
          </a:xfrm>
          <a:prstGeom prst="rect">
            <a:avLst/>
          </a:prstGeom>
          <a:noFill/>
          <a:ln/>
        </p:spPr>
        <p:txBody>
          <a:bodyPr wrap="none" lIns="0" tIns="0" rIns="0" bIns="0" rtlCol="0" anchor="t"/>
          <a:lstStyle/>
          <a:p>
            <a:pPr algn="ctr" indent="0" marL="0">
              <a:lnSpc>
                <a:spcPts val="7900"/>
              </a:lnSpc>
              <a:buNone/>
            </a:pPr>
            <a:r>
              <a:rPr lang="en-US" sz="6300" b="1" dirty="0">
                <a:solidFill>
                  <a:srgbClr val="0066A1"/>
                </a:solidFill>
                <a:latin typeface="Nunito Sans Bold" pitchFamily="34" charset="0"/>
                <a:ea typeface="Nunito Sans Bold" pitchFamily="34" charset="-122"/>
                <a:cs typeface="Nunito Sans Bold" pitchFamily="34" charset="-120"/>
              </a:rPr>
              <a:t>Your Journey with RNNs Continues</a:t>
            </a:r>
            <a:endParaRPr lang="en-US" sz="6300" dirty="0"/>
          </a:p>
        </p:txBody>
      </p:sp>
      <p:sp>
        <p:nvSpPr>
          <p:cNvPr id="4" name="Shape 1"/>
          <p:cNvSpPr/>
          <p:nvPr/>
        </p:nvSpPr>
        <p:spPr>
          <a:xfrm>
            <a:off x="644843" y="4209931"/>
            <a:ext cx="4339352" cy="1490424"/>
          </a:xfrm>
          <a:prstGeom prst="roundRect">
            <a:avLst>
              <a:gd name="adj" fmla="val 4543"/>
            </a:avLst>
          </a:prstGeom>
          <a:solidFill>
            <a:srgbClr val="FFFFFF"/>
          </a:solidFill>
          <a:ln w="22860">
            <a:solidFill>
              <a:srgbClr val="B2CBE5"/>
            </a:solidFill>
            <a:prstDash val="solid"/>
          </a:ln>
        </p:spPr>
      </p:sp>
      <p:sp>
        <p:nvSpPr>
          <p:cNvPr id="5" name="Text 2"/>
          <p:cNvSpPr/>
          <p:nvPr/>
        </p:nvSpPr>
        <p:spPr>
          <a:xfrm>
            <a:off x="828913" y="4394002"/>
            <a:ext cx="2015133" cy="251936"/>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Further Exploration</a:t>
            </a:r>
            <a:endParaRPr lang="en-US" sz="1550" dirty="0"/>
          </a:p>
        </p:txBody>
      </p:sp>
      <p:sp>
        <p:nvSpPr>
          <p:cNvPr id="6" name="Text 3"/>
          <p:cNvSpPr/>
          <p:nvPr/>
        </p:nvSpPr>
        <p:spPr>
          <a:xfrm>
            <a:off x="828913" y="4742617"/>
            <a:ext cx="3971211" cy="77366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Dive deeper into advanced topics like Transformers and Generative Adversarial Networks (GANs) for sequence data.</a:t>
            </a:r>
            <a:endParaRPr lang="en-US" sz="1250" dirty="0"/>
          </a:p>
        </p:txBody>
      </p:sp>
      <p:sp>
        <p:nvSpPr>
          <p:cNvPr id="7" name="Shape 4"/>
          <p:cNvSpPr/>
          <p:nvPr/>
        </p:nvSpPr>
        <p:spPr>
          <a:xfrm>
            <a:off x="5145405" y="4209931"/>
            <a:ext cx="4339471" cy="1490424"/>
          </a:xfrm>
          <a:prstGeom prst="roundRect">
            <a:avLst>
              <a:gd name="adj" fmla="val 4543"/>
            </a:avLst>
          </a:prstGeom>
          <a:solidFill>
            <a:srgbClr val="FFFFFF"/>
          </a:solidFill>
          <a:ln w="22860">
            <a:solidFill>
              <a:srgbClr val="B2CBE5"/>
            </a:solidFill>
            <a:prstDash val="solid"/>
          </a:ln>
        </p:spPr>
      </p:sp>
      <p:sp>
        <p:nvSpPr>
          <p:cNvPr id="8" name="Text 5"/>
          <p:cNvSpPr/>
          <p:nvPr/>
        </p:nvSpPr>
        <p:spPr>
          <a:xfrm>
            <a:off x="5329476" y="4394002"/>
            <a:ext cx="2015133" cy="251936"/>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Practical Application</a:t>
            </a:r>
            <a:endParaRPr lang="en-US" sz="1550" dirty="0"/>
          </a:p>
        </p:txBody>
      </p:sp>
      <p:sp>
        <p:nvSpPr>
          <p:cNvPr id="9" name="Text 6"/>
          <p:cNvSpPr/>
          <p:nvPr/>
        </p:nvSpPr>
        <p:spPr>
          <a:xfrm>
            <a:off x="5329476" y="4742617"/>
            <a:ext cx="3971330" cy="77366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Apply your knowledge to real-world projects such as natural language understanding, financial forecasting, or bioinformatics.</a:t>
            </a:r>
            <a:endParaRPr lang="en-US" sz="1250" dirty="0"/>
          </a:p>
        </p:txBody>
      </p:sp>
      <p:sp>
        <p:nvSpPr>
          <p:cNvPr id="10" name="Shape 7"/>
          <p:cNvSpPr/>
          <p:nvPr/>
        </p:nvSpPr>
        <p:spPr>
          <a:xfrm>
            <a:off x="9646087" y="4209931"/>
            <a:ext cx="4339471" cy="1490424"/>
          </a:xfrm>
          <a:prstGeom prst="roundRect">
            <a:avLst>
              <a:gd name="adj" fmla="val 4543"/>
            </a:avLst>
          </a:prstGeom>
          <a:solidFill>
            <a:srgbClr val="FFFFFF"/>
          </a:solidFill>
          <a:ln w="22860">
            <a:solidFill>
              <a:srgbClr val="B2CBE5"/>
            </a:solidFill>
            <a:prstDash val="solid"/>
          </a:ln>
        </p:spPr>
      </p:sp>
      <p:sp>
        <p:nvSpPr>
          <p:cNvPr id="11" name="Text 8"/>
          <p:cNvSpPr/>
          <p:nvPr/>
        </p:nvSpPr>
        <p:spPr>
          <a:xfrm>
            <a:off x="9830157" y="4394002"/>
            <a:ext cx="2306360" cy="251936"/>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Community Engagement</a:t>
            </a:r>
            <a:endParaRPr lang="en-US" sz="1550" dirty="0"/>
          </a:p>
        </p:txBody>
      </p:sp>
      <p:sp>
        <p:nvSpPr>
          <p:cNvPr id="12" name="Text 9"/>
          <p:cNvSpPr/>
          <p:nvPr/>
        </p:nvSpPr>
        <p:spPr>
          <a:xfrm>
            <a:off x="9830157" y="4742617"/>
            <a:ext cx="3971330" cy="77366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Join online forums, attend workshops, and contribute to open-source projects to enhance your skills and network.</a:t>
            </a:r>
            <a:endParaRPr lang="en-US" sz="1250" dirty="0"/>
          </a:p>
        </p:txBody>
      </p:sp>
      <p:sp>
        <p:nvSpPr>
          <p:cNvPr id="13" name="Text 10"/>
          <p:cNvSpPr/>
          <p:nvPr/>
        </p:nvSpPr>
        <p:spPr>
          <a:xfrm>
            <a:off x="5703094" y="5942171"/>
            <a:ext cx="3224213" cy="403027"/>
          </a:xfrm>
          <a:prstGeom prst="rect">
            <a:avLst/>
          </a:prstGeom>
          <a:noFill/>
          <a:ln/>
        </p:spPr>
        <p:txBody>
          <a:bodyPr wrap="none" lIns="0" tIns="0" rIns="0" bIns="0" rtlCol="0" anchor="t"/>
          <a:lstStyle/>
          <a:p>
            <a:pPr algn="ctr" indent="0" marL="0">
              <a:lnSpc>
                <a:spcPts val="3150"/>
              </a:lnSpc>
              <a:buNone/>
            </a:pPr>
            <a:r>
              <a:rPr lang="en-US" sz="2500" b="1" dirty="0">
                <a:solidFill>
                  <a:srgbClr val="0066A1"/>
                </a:solidFill>
                <a:latin typeface="Nunito Sans Bold" pitchFamily="34" charset="0"/>
                <a:ea typeface="Nunito Sans Bold" pitchFamily="34" charset="-122"/>
                <a:cs typeface="Nunito Sans Bold" pitchFamily="34" charset="-120"/>
              </a:rPr>
              <a:t>Thank You!</a:t>
            </a:r>
            <a:endParaRPr lang="en-US" sz="2500" dirty="0"/>
          </a:p>
        </p:txBody>
      </p:sp>
      <p:sp>
        <p:nvSpPr>
          <p:cNvPr id="14" name="Text 11"/>
          <p:cNvSpPr/>
          <p:nvPr/>
        </p:nvSpPr>
        <p:spPr>
          <a:xfrm>
            <a:off x="644843" y="6587014"/>
            <a:ext cx="13340715" cy="257889"/>
          </a:xfrm>
          <a:prstGeom prst="rect">
            <a:avLst/>
          </a:prstGeom>
          <a:noFill/>
          <a:ln/>
        </p:spPr>
        <p:txBody>
          <a:bodyPr wrap="non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We appreciate your time and engagement in understanding Recurrent Neural Networks and their practical applications in deep learning.</a:t>
            </a:r>
            <a:endParaRPr lang="en-US" sz="1250" dirty="0"/>
          </a:p>
        </p:txBody>
      </p:sp>
      <p:sp>
        <p:nvSpPr>
          <p:cNvPr id="15" name="Text 12"/>
          <p:cNvSpPr/>
          <p:nvPr/>
        </p:nvSpPr>
        <p:spPr>
          <a:xfrm>
            <a:off x="644843" y="7026235"/>
            <a:ext cx="13340715" cy="257889"/>
          </a:xfrm>
          <a:prstGeom prst="rect">
            <a:avLst/>
          </a:prstGeom>
          <a:noFill/>
          <a:ln/>
        </p:spPr>
        <p:txBody>
          <a:bodyPr wrap="non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For any further questions, please feel free to reach out.</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73273" y="325279"/>
            <a:ext cx="6160294" cy="369689"/>
          </a:xfrm>
          <a:prstGeom prst="rect">
            <a:avLst/>
          </a:prstGeom>
          <a:noFill/>
          <a:ln/>
        </p:spPr>
        <p:txBody>
          <a:bodyPr wrap="none" lIns="0" tIns="0" rIns="0" bIns="0" rtlCol="0" anchor="t"/>
          <a:lstStyle/>
          <a:p>
            <a:pPr algn="l" indent="0" marL="0">
              <a:lnSpc>
                <a:spcPts val="2900"/>
              </a:lnSpc>
              <a:buNone/>
            </a:pPr>
            <a:r>
              <a:rPr lang="en-US" sz="2300" b="1" dirty="0">
                <a:solidFill>
                  <a:srgbClr val="0066A1"/>
                </a:solidFill>
                <a:latin typeface="Nunito Sans Bold" pitchFamily="34" charset="0"/>
                <a:ea typeface="Nunito Sans Bold" pitchFamily="34" charset="-122"/>
                <a:cs typeface="Nunito Sans Bold" pitchFamily="34" charset="-120"/>
              </a:rPr>
              <a:t>Looking Both Ways: Past and Future Context</a:t>
            </a:r>
            <a:endParaRPr lang="en-US" sz="2300" dirty="0"/>
          </a:p>
        </p:txBody>
      </p:sp>
      <p:sp>
        <p:nvSpPr>
          <p:cNvPr id="3" name="Text 1"/>
          <p:cNvSpPr/>
          <p:nvPr/>
        </p:nvSpPr>
        <p:spPr>
          <a:xfrm>
            <a:off x="473273" y="931545"/>
            <a:ext cx="13683853" cy="189309"/>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Consider the sentence: "The bank was steep and muddy." Without full context, 'bank' might mean financial institution. With complete sentence context, we understand it means riverside slope.</a:t>
            </a:r>
            <a:endParaRPr lang="en-US" sz="900" dirty="0"/>
          </a:p>
        </p:txBody>
      </p:sp>
      <p:pic>
        <p:nvPicPr>
          <p:cNvPr id="4" name="Image 0" descr="preencoded.png">    </p:cNvPr>
          <p:cNvPicPr>
            <a:picLocks noChangeAspect="1"/>
          </p:cNvPicPr>
          <p:nvPr/>
        </p:nvPicPr>
        <p:blipFill>
          <a:blip r:embed="rId1"/>
          <a:stretch>
            <a:fillRect/>
          </a:stretch>
        </p:blipFill>
        <p:spPr>
          <a:xfrm>
            <a:off x="473273" y="1253966"/>
            <a:ext cx="13683853" cy="5990868"/>
          </a:xfrm>
          <a:prstGeom prst="rect">
            <a:avLst/>
          </a:prstGeom>
        </p:spPr>
      </p:pic>
      <p:sp>
        <p:nvSpPr>
          <p:cNvPr id="5" name="Text 2"/>
          <p:cNvSpPr/>
          <p:nvPr/>
        </p:nvSpPr>
        <p:spPr>
          <a:xfrm>
            <a:off x="5066825" y="4101636"/>
            <a:ext cx="1604886" cy="746074"/>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Nunito Sans Bold" pitchFamily="34" charset="0"/>
                <a:ea typeface="Nunito Sans Bold" pitchFamily="34" charset="-122"/>
                <a:cs typeface="Nunito Sans Bold" pitchFamily="34" charset="-120"/>
              </a:rPr>
              <a:t>Forward RNN</a:t>
            </a:r>
            <a:endParaRPr lang="en-US" sz="1350" dirty="0"/>
          </a:p>
        </p:txBody>
      </p:sp>
      <p:sp>
        <p:nvSpPr>
          <p:cNvPr id="6" name="Text 3"/>
          <p:cNvSpPr/>
          <p:nvPr/>
        </p:nvSpPr>
        <p:spPr>
          <a:xfrm>
            <a:off x="8104171" y="4101636"/>
            <a:ext cx="1604887" cy="746074"/>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Nunito Sans Bold" pitchFamily="34" charset="0"/>
                <a:ea typeface="Nunito Sans Bold" pitchFamily="34" charset="-122"/>
                <a:cs typeface="Nunito Sans Bold" pitchFamily="34" charset="-120"/>
              </a:rPr>
              <a:t>Backward RNN</a:t>
            </a:r>
            <a:endParaRPr lang="en-US" sz="1350" dirty="0"/>
          </a:p>
        </p:txBody>
      </p:sp>
      <p:sp>
        <p:nvSpPr>
          <p:cNvPr id="7" name="Text 4"/>
          <p:cNvSpPr/>
          <p:nvPr/>
        </p:nvSpPr>
        <p:spPr>
          <a:xfrm>
            <a:off x="10902983" y="6089714"/>
            <a:ext cx="2917974" cy="298429"/>
          </a:xfrm>
          <a:prstGeom prst="rect">
            <a:avLst/>
          </a:prstGeom>
          <a:noFill/>
          <a:ln/>
        </p:spPr>
        <p:txBody>
          <a:bodyPr wrap="none" lIns="0" tIns="0" rIns="0" bIns="0" rtlCol="0" anchor="t"/>
          <a:lstStyle/>
          <a:p>
            <a:pPr algn="l" indent="0" marL="0">
              <a:lnSpc>
                <a:spcPts val="1350"/>
              </a:lnSpc>
              <a:buNone/>
            </a:pPr>
            <a:r>
              <a:rPr lang="en-US" sz="1050" dirty="0">
                <a:solidFill>
                  <a:srgbClr val="000000"/>
                </a:solidFill>
                <a:latin typeface="Nunito Sans" pitchFamily="34" charset="0"/>
                <a:ea typeface="Nunito Sans" pitchFamily="34" charset="-122"/>
                <a:cs typeface="Nunito Sans" pitchFamily="34" charset="-120"/>
              </a:rPr>
              <a:t>Maintains future context</a:t>
            </a:r>
            <a:endParaRPr lang="en-US" sz="1050" dirty="0"/>
          </a:p>
        </p:txBody>
      </p:sp>
      <p:pic>
        <p:nvPicPr>
          <p:cNvPr id="8" name="Image 1" descr="preencoded.png">    </p:cNvPr>
          <p:cNvPicPr>
            <a:picLocks noChangeAspect="1"/>
          </p:cNvPicPr>
          <p:nvPr/>
        </p:nvPicPr>
        <p:blipFill>
          <a:blip r:embed="rId2"/>
          <a:stretch>
            <a:fillRect/>
          </a:stretch>
        </p:blipFill>
        <p:spPr>
          <a:xfrm>
            <a:off x="10110280" y="6063602"/>
            <a:ext cx="367441" cy="351276"/>
          </a:xfrm>
          <a:prstGeom prst="rect">
            <a:avLst/>
          </a:prstGeom>
        </p:spPr>
      </p:pic>
      <p:sp>
        <p:nvSpPr>
          <p:cNvPr id="9" name="Text 5"/>
          <p:cNvSpPr/>
          <p:nvPr/>
        </p:nvSpPr>
        <p:spPr>
          <a:xfrm>
            <a:off x="10849928" y="2379244"/>
            <a:ext cx="2984292" cy="596858"/>
          </a:xfrm>
          <a:prstGeom prst="rect">
            <a:avLst/>
          </a:prstGeom>
          <a:noFill/>
          <a:ln/>
        </p:spPr>
        <p:txBody>
          <a:bodyPr wrap="square" lIns="0" tIns="0" rIns="0" bIns="0" rtlCol="0" anchor="t"/>
          <a:lstStyle/>
          <a:p>
            <a:pPr algn="l" indent="0" marL="0">
              <a:lnSpc>
                <a:spcPts val="1350"/>
              </a:lnSpc>
              <a:buNone/>
            </a:pPr>
            <a:r>
              <a:rPr lang="en-US" sz="1050" dirty="0">
                <a:solidFill>
                  <a:srgbClr val="000000"/>
                </a:solidFill>
                <a:latin typeface="Nunito Sans" pitchFamily="34" charset="0"/>
                <a:ea typeface="Nunito Sans" pitchFamily="34" charset="-122"/>
                <a:cs typeface="Nunito Sans" pitchFamily="34" charset="-120"/>
              </a:rPr>
              <a:t>Processes tokens right→left</a:t>
            </a:r>
            <a:endParaRPr lang="en-US" sz="1050" dirty="0"/>
          </a:p>
        </p:txBody>
      </p:sp>
      <p:pic>
        <p:nvPicPr>
          <p:cNvPr id="10" name="Image 2" descr="preencoded.png">    </p:cNvPr>
          <p:cNvPicPr>
            <a:picLocks noChangeAspect="1"/>
          </p:cNvPicPr>
          <p:nvPr/>
        </p:nvPicPr>
        <p:blipFill>
          <a:blip r:embed="rId3"/>
          <a:stretch>
            <a:fillRect/>
          </a:stretch>
        </p:blipFill>
        <p:spPr>
          <a:xfrm>
            <a:off x="10118777" y="2475404"/>
            <a:ext cx="372001" cy="351276"/>
          </a:xfrm>
          <a:prstGeom prst="rect">
            <a:avLst/>
          </a:prstGeom>
        </p:spPr>
      </p:pic>
      <p:sp>
        <p:nvSpPr>
          <p:cNvPr id="11" name="Text 6"/>
          <p:cNvSpPr/>
          <p:nvPr/>
        </p:nvSpPr>
        <p:spPr>
          <a:xfrm>
            <a:off x="981868" y="6063187"/>
            <a:ext cx="2904712" cy="298429"/>
          </a:xfrm>
          <a:prstGeom prst="rect">
            <a:avLst/>
          </a:prstGeom>
          <a:noFill/>
          <a:ln/>
        </p:spPr>
        <p:txBody>
          <a:bodyPr wrap="none" lIns="0" tIns="0" rIns="0" bIns="0" rtlCol="0" anchor="t"/>
          <a:lstStyle/>
          <a:p>
            <a:pPr algn="r" indent="0" marL="0">
              <a:lnSpc>
                <a:spcPts val="1350"/>
              </a:lnSpc>
              <a:buNone/>
            </a:pPr>
            <a:r>
              <a:rPr lang="en-US" sz="1050" dirty="0">
                <a:solidFill>
                  <a:srgbClr val="000000"/>
                </a:solidFill>
                <a:latin typeface="Nunito Sans" pitchFamily="34" charset="0"/>
                <a:ea typeface="Nunito Sans" pitchFamily="34" charset="-122"/>
                <a:cs typeface="Nunito Sans" pitchFamily="34" charset="-120"/>
              </a:rPr>
              <a:t>Maintains past context</a:t>
            </a:r>
            <a:endParaRPr lang="en-US" sz="1050" dirty="0"/>
          </a:p>
        </p:txBody>
      </p:sp>
      <p:pic>
        <p:nvPicPr>
          <p:cNvPr id="12" name="Image 3" descr="preencoded.png">    </p:cNvPr>
          <p:cNvPicPr>
            <a:picLocks noChangeAspect="1"/>
          </p:cNvPicPr>
          <p:nvPr/>
        </p:nvPicPr>
        <p:blipFill>
          <a:blip r:embed="rId4"/>
          <a:stretch>
            <a:fillRect/>
          </a:stretch>
        </p:blipFill>
        <p:spPr>
          <a:xfrm>
            <a:off x="4280961" y="6089507"/>
            <a:ext cx="367441" cy="351276"/>
          </a:xfrm>
          <a:prstGeom prst="rect">
            <a:avLst/>
          </a:prstGeom>
        </p:spPr>
      </p:pic>
      <p:sp>
        <p:nvSpPr>
          <p:cNvPr id="13" name="Text 7"/>
          <p:cNvSpPr/>
          <p:nvPr/>
        </p:nvSpPr>
        <p:spPr>
          <a:xfrm>
            <a:off x="915550" y="2379244"/>
            <a:ext cx="2984293" cy="596858"/>
          </a:xfrm>
          <a:prstGeom prst="rect">
            <a:avLst/>
          </a:prstGeom>
          <a:noFill/>
          <a:ln/>
        </p:spPr>
        <p:txBody>
          <a:bodyPr wrap="square" lIns="0" tIns="0" rIns="0" bIns="0" rtlCol="0" anchor="t"/>
          <a:lstStyle/>
          <a:p>
            <a:pPr algn="r" indent="0" marL="0">
              <a:lnSpc>
                <a:spcPts val="1350"/>
              </a:lnSpc>
              <a:buNone/>
            </a:pPr>
            <a:r>
              <a:rPr lang="en-US" sz="1050" dirty="0">
                <a:solidFill>
                  <a:srgbClr val="000000"/>
                </a:solidFill>
                <a:latin typeface="Nunito Sans" pitchFamily="34" charset="0"/>
                <a:ea typeface="Nunito Sans" pitchFamily="34" charset="-122"/>
                <a:cs typeface="Nunito Sans" pitchFamily="34" charset="-120"/>
              </a:rPr>
              <a:t>Processes tokens left→right</a:t>
            </a:r>
            <a:endParaRPr lang="en-US" sz="1050" dirty="0"/>
          </a:p>
        </p:txBody>
      </p:sp>
      <p:pic>
        <p:nvPicPr>
          <p:cNvPr id="14" name="Image 4" descr="preencoded.png">    </p:cNvPr>
          <p:cNvPicPr>
            <a:picLocks noChangeAspect="1"/>
          </p:cNvPicPr>
          <p:nvPr/>
        </p:nvPicPr>
        <p:blipFill>
          <a:blip r:embed="rId5"/>
          <a:stretch>
            <a:fillRect/>
          </a:stretch>
        </p:blipFill>
        <p:spPr>
          <a:xfrm>
            <a:off x="4235575" y="2475404"/>
            <a:ext cx="367441" cy="351276"/>
          </a:xfrm>
          <a:prstGeom prst="rect">
            <a:avLst/>
          </a:prstGeom>
        </p:spPr>
      </p:pic>
      <p:sp>
        <p:nvSpPr>
          <p:cNvPr id="15" name="Shape 8"/>
          <p:cNvSpPr/>
          <p:nvPr/>
        </p:nvSpPr>
        <p:spPr>
          <a:xfrm>
            <a:off x="473273" y="7377946"/>
            <a:ext cx="13683853" cy="886063"/>
          </a:xfrm>
          <a:prstGeom prst="roundRect">
            <a:avLst>
              <a:gd name="adj" fmla="val 5609"/>
            </a:avLst>
          </a:prstGeom>
          <a:solidFill>
            <a:srgbClr val="CCE5FF"/>
          </a:solidFill>
          <a:ln w="7620">
            <a:solidFill>
              <a:srgbClr val="B2CBE5"/>
            </a:solidFill>
            <a:prstDash val="solid"/>
          </a:ln>
        </p:spPr>
      </p:sp>
      <p:sp>
        <p:nvSpPr>
          <p:cNvPr id="16" name="Shape 9"/>
          <p:cNvSpPr/>
          <p:nvPr/>
        </p:nvSpPr>
        <p:spPr>
          <a:xfrm>
            <a:off x="480893" y="7385566"/>
            <a:ext cx="4556165" cy="870823"/>
          </a:xfrm>
          <a:prstGeom prst="roundRect">
            <a:avLst>
              <a:gd name="adj" fmla="val 5707"/>
            </a:avLst>
          </a:prstGeom>
          <a:solidFill>
            <a:srgbClr val="CCE5FF"/>
          </a:solidFill>
          <a:ln/>
        </p:spPr>
      </p:sp>
      <p:sp>
        <p:nvSpPr>
          <p:cNvPr id="17" name="Text 10"/>
          <p:cNvSpPr/>
          <p:nvPr/>
        </p:nvSpPr>
        <p:spPr>
          <a:xfrm>
            <a:off x="599123" y="7503795"/>
            <a:ext cx="1478994" cy="184785"/>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Nunito Sans Bold" pitchFamily="34" charset="0"/>
                <a:ea typeface="Nunito Sans Bold" pitchFamily="34" charset="-122"/>
                <a:cs typeface="Nunito Sans Bold" pitchFamily="34" charset="-120"/>
              </a:rPr>
              <a:t>Forward RNN</a:t>
            </a:r>
            <a:endParaRPr lang="en-US" sz="1150" dirty="0"/>
          </a:p>
        </p:txBody>
      </p:sp>
      <p:sp>
        <p:nvSpPr>
          <p:cNvPr id="18" name="Text 11"/>
          <p:cNvSpPr/>
          <p:nvPr/>
        </p:nvSpPr>
        <p:spPr>
          <a:xfrm>
            <a:off x="599123" y="7759541"/>
            <a:ext cx="4319707" cy="189309"/>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Processes sequence from left to right, building context from past information.</a:t>
            </a:r>
            <a:endParaRPr lang="en-US" sz="900" dirty="0"/>
          </a:p>
        </p:txBody>
      </p:sp>
      <p:sp>
        <p:nvSpPr>
          <p:cNvPr id="19" name="Shape 12"/>
          <p:cNvSpPr/>
          <p:nvPr/>
        </p:nvSpPr>
        <p:spPr>
          <a:xfrm>
            <a:off x="5037058" y="7385566"/>
            <a:ext cx="4556165" cy="870823"/>
          </a:xfrm>
          <a:prstGeom prst="rect">
            <a:avLst/>
          </a:prstGeom>
          <a:solidFill>
            <a:srgbClr val="CCE5FF"/>
          </a:solidFill>
          <a:ln/>
        </p:spPr>
      </p:sp>
      <p:sp>
        <p:nvSpPr>
          <p:cNvPr id="20" name="Shape 13"/>
          <p:cNvSpPr/>
          <p:nvPr/>
        </p:nvSpPr>
        <p:spPr>
          <a:xfrm>
            <a:off x="5037058" y="7385566"/>
            <a:ext cx="15240" cy="870823"/>
          </a:xfrm>
          <a:prstGeom prst="roundRect">
            <a:avLst>
              <a:gd name="adj" fmla="val 326088"/>
            </a:avLst>
          </a:prstGeom>
          <a:solidFill>
            <a:srgbClr val="B2CBE5"/>
          </a:solidFill>
          <a:ln/>
        </p:spPr>
      </p:sp>
      <p:sp>
        <p:nvSpPr>
          <p:cNvPr id="21" name="Text 14"/>
          <p:cNvSpPr/>
          <p:nvPr/>
        </p:nvSpPr>
        <p:spPr>
          <a:xfrm>
            <a:off x="5155287" y="7503795"/>
            <a:ext cx="1478994" cy="184785"/>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Nunito Sans Bold" pitchFamily="34" charset="0"/>
                <a:ea typeface="Nunito Sans Bold" pitchFamily="34" charset="-122"/>
                <a:cs typeface="Nunito Sans Bold" pitchFamily="34" charset="-120"/>
              </a:rPr>
              <a:t>Backward RNN</a:t>
            </a:r>
            <a:endParaRPr lang="en-US" sz="1150" dirty="0"/>
          </a:p>
        </p:txBody>
      </p:sp>
      <p:sp>
        <p:nvSpPr>
          <p:cNvPr id="22" name="Text 15"/>
          <p:cNvSpPr/>
          <p:nvPr/>
        </p:nvSpPr>
        <p:spPr>
          <a:xfrm>
            <a:off x="5155287" y="7759541"/>
            <a:ext cx="4319707" cy="189309"/>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Processes sequence from right to left, incorporating future context information.</a:t>
            </a:r>
            <a:endParaRPr lang="en-US" sz="900" dirty="0"/>
          </a:p>
        </p:txBody>
      </p:sp>
      <p:sp>
        <p:nvSpPr>
          <p:cNvPr id="23" name="Shape 16"/>
          <p:cNvSpPr/>
          <p:nvPr/>
        </p:nvSpPr>
        <p:spPr>
          <a:xfrm>
            <a:off x="9593223" y="7385566"/>
            <a:ext cx="4556165" cy="870823"/>
          </a:xfrm>
          <a:prstGeom prst="rect">
            <a:avLst/>
          </a:prstGeom>
          <a:solidFill>
            <a:srgbClr val="CCE5FF"/>
          </a:solidFill>
          <a:ln/>
        </p:spPr>
      </p:sp>
      <p:sp>
        <p:nvSpPr>
          <p:cNvPr id="24" name="Shape 17"/>
          <p:cNvSpPr/>
          <p:nvPr/>
        </p:nvSpPr>
        <p:spPr>
          <a:xfrm>
            <a:off x="9593223" y="7385566"/>
            <a:ext cx="15240" cy="870823"/>
          </a:xfrm>
          <a:prstGeom prst="roundRect">
            <a:avLst>
              <a:gd name="adj" fmla="val 326088"/>
            </a:avLst>
          </a:prstGeom>
          <a:solidFill>
            <a:srgbClr val="B2CBE5"/>
          </a:solidFill>
          <a:ln/>
        </p:spPr>
      </p:sp>
      <p:sp>
        <p:nvSpPr>
          <p:cNvPr id="25" name="Text 18"/>
          <p:cNvSpPr/>
          <p:nvPr/>
        </p:nvSpPr>
        <p:spPr>
          <a:xfrm>
            <a:off x="9711452" y="7503795"/>
            <a:ext cx="1478994" cy="184785"/>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Nunito Sans Bold" pitchFamily="34" charset="0"/>
                <a:ea typeface="Nunito Sans Bold" pitchFamily="34" charset="-122"/>
                <a:cs typeface="Nunito Sans Bold" pitchFamily="34" charset="-120"/>
              </a:rPr>
              <a:t>Combined Output</a:t>
            </a:r>
            <a:endParaRPr lang="en-US" sz="1150" dirty="0"/>
          </a:p>
        </p:txBody>
      </p:sp>
      <p:sp>
        <p:nvSpPr>
          <p:cNvPr id="26" name="Text 19"/>
          <p:cNvSpPr/>
          <p:nvPr/>
        </p:nvSpPr>
        <p:spPr>
          <a:xfrm>
            <a:off x="9711452" y="7759541"/>
            <a:ext cx="4319707" cy="378619"/>
          </a:xfrm>
          <a:prstGeom prst="rect">
            <a:avLst/>
          </a:prstGeom>
          <a:noFill/>
          <a:ln/>
        </p:spPr>
        <p:txBody>
          <a:bodyPr wrap="square" lIns="0" tIns="0" rIns="0" bIns="0" rtlCol="0" anchor="t"/>
          <a:lstStyle/>
          <a:p>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Uses both past and future context for more accurate predictions and understanding.</a:t>
            </a:r>
            <a:endParaRPr lang="en-US" sz="900" dirty="0"/>
          </a:p>
        </p:txBody>
      </p:sp>
      <p:sp>
        <p:nvSpPr>
          <p:cNvPr id="27" name="Text 20"/>
          <p:cNvSpPr/>
          <p:nvPr/>
        </p:nvSpPr>
        <p:spPr>
          <a:xfrm>
            <a:off x="473273" y="8397121"/>
            <a:ext cx="13683853" cy="189309"/>
          </a:xfrm>
          <a:prstGeom prst="rect">
            <a:avLst/>
          </a:prstGeom>
          <a:noFill/>
          <a:ln/>
        </p:spPr>
        <p:txBody>
          <a:bodyPr wrap="none" lIns="0" tIns="0" rIns="0" bIns="0" rtlCol="0" anchor="t"/>
          <a:lstStyle/>
          <a:p>
            <a:pPr algn="l" indent="0" marL="0">
              <a:lnSpc>
                <a:spcPts val="1450"/>
              </a:lnSpc>
              <a:buNone/>
            </a:pPr>
            <a:r>
              <a:rPr lang="en-US" sz="900" b="1" dirty="0">
                <a:solidFill>
                  <a:srgbClr val="000000"/>
                </a:solidFill>
                <a:latin typeface="Nunito Sans" pitchFamily="34" charset="0"/>
                <a:ea typeface="Nunito Sans" pitchFamily="34" charset="-122"/>
                <a:cs typeface="Nunito Sans" pitchFamily="34" charset="-120"/>
              </a:rPr>
              <a:t>Applications:</a:t>
            </a:r>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 Speech recognition distinguishes "I scream" vs "Ice cream", medical diagnosis considers symptoms before and after key events, document analysis understands paragraphs in full context.</a:t>
            </a:r>
            <a:endParaRPr lang="en-US" sz="900" dirty="0"/>
          </a:p>
        </p:txBody>
      </p:sp>
      <p:sp>
        <p:nvSpPr>
          <p:cNvPr id="28" name="Shape 21"/>
          <p:cNvSpPr/>
          <p:nvPr/>
        </p:nvSpPr>
        <p:spPr>
          <a:xfrm>
            <a:off x="473273" y="8719542"/>
            <a:ext cx="13683853" cy="502563"/>
          </a:xfrm>
          <a:prstGeom prst="roundRect">
            <a:avLst>
              <a:gd name="adj" fmla="val 9888"/>
            </a:avLst>
          </a:prstGeom>
          <a:solidFill>
            <a:srgbClr val="FCF2B5"/>
          </a:solidFill>
          <a:ln/>
        </p:spPr>
      </p:sp>
      <p:pic>
        <p:nvPicPr>
          <p:cNvPr id="29" name="Image 5" descr="preencoded.png">    </p:cNvPr>
          <p:cNvPicPr>
            <a:picLocks noChangeAspect="1"/>
          </p:cNvPicPr>
          <p:nvPr/>
        </p:nvPicPr>
        <p:blipFill>
          <a:blip r:embed="rId6"/>
          <a:stretch>
            <a:fillRect/>
          </a:stretch>
        </p:blipFill>
        <p:spPr>
          <a:xfrm>
            <a:off x="591503" y="8893373"/>
            <a:ext cx="147876" cy="118229"/>
          </a:xfrm>
          <a:prstGeom prst="rect">
            <a:avLst/>
          </a:prstGeom>
        </p:spPr>
      </p:pic>
      <p:sp>
        <p:nvSpPr>
          <p:cNvPr id="30" name="Text 22"/>
          <p:cNvSpPr/>
          <p:nvPr/>
        </p:nvSpPr>
        <p:spPr>
          <a:xfrm>
            <a:off x="857607" y="8867299"/>
            <a:ext cx="13181290" cy="189309"/>
          </a:xfrm>
          <a:prstGeom prst="rect">
            <a:avLst/>
          </a:prstGeom>
          <a:noFill/>
          <a:ln/>
        </p:spPr>
        <p:txBody>
          <a:bodyPr wrap="none" lIns="0" tIns="0" rIns="0" bIns="0" rtlCol="0" anchor="t"/>
          <a:lstStyle/>
          <a:p>
            <a:pPr algn="l" indent="0" marL="0">
              <a:lnSpc>
                <a:spcPts val="1450"/>
              </a:lnSpc>
              <a:buNone/>
            </a:pPr>
            <a:r>
              <a:rPr lang="en-US" sz="900" b="1" dirty="0">
                <a:solidFill>
                  <a:srgbClr val="000000"/>
                </a:solidFill>
                <a:latin typeface="Nunito Sans" pitchFamily="34" charset="0"/>
                <a:ea typeface="Nunito Sans" pitchFamily="34" charset="-122"/>
                <a:cs typeface="Nunito Sans" pitchFamily="34" charset="-120"/>
              </a:rPr>
              <a:t>Limitation:</a:t>
            </a:r>
            <a:pPr algn="l" indent="0" marL="0">
              <a:lnSpc>
                <a:spcPts val="1450"/>
              </a:lnSpc>
              <a:buNone/>
            </a:pPr>
            <a:r>
              <a:rPr lang="en-US" sz="900" dirty="0">
                <a:solidFill>
                  <a:srgbClr val="000000"/>
                </a:solidFill>
                <a:latin typeface="Nunito Sans" pitchFamily="34" charset="0"/>
                <a:ea typeface="Nunito Sans" pitchFamily="34" charset="-122"/>
                <a:cs typeface="Nunito Sans" pitchFamily="34" charset="-120"/>
              </a:rPr>
              <a:t> Requires complete sequence, making it unsuitable for real-time prediction applications.</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791"/>
          </a:xfrm>
          <a:prstGeom prst="rect">
            <a:avLst/>
          </a:prstGeom>
        </p:spPr>
      </p:pic>
      <p:sp>
        <p:nvSpPr>
          <p:cNvPr id="3" name="Text 0"/>
          <p:cNvSpPr/>
          <p:nvPr/>
        </p:nvSpPr>
        <p:spPr>
          <a:xfrm>
            <a:off x="6050518" y="387787"/>
            <a:ext cx="6484739" cy="440769"/>
          </a:xfrm>
          <a:prstGeom prst="rect">
            <a:avLst/>
          </a:prstGeom>
          <a:noFill/>
          <a:ln/>
        </p:spPr>
        <p:txBody>
          <a:bodyPr wrap="none" lIns="0" tIns="0" rIns="0" bIns="0" rtlCol="0" anchor="t"/>
          <a:lstStyle/>
          <a:p>
            <a:pPr algn="l" indent="0" marL="0">
              <a:lnSpc>
                <a:spcPts val="3450"/>
              </a:lnSpc>
              <a:buNone/>
            </a:pPr>
            <a:r>
              <a:rPr lang="en-US" sz="2750" b="1" dirty="0">
                <a:solidFill>
                  <a:srgbClr val="0066A1"/>
                </a:solidFill>
                <a:latin typeface="Nunito Sans Bold" pitchFamily="34" charset="0"/>
                <a:ea typeface="Nunito Sans Bold" pitchFamily="34" charset="-122"/>
                <a:cs typeface="Nunito Sans Bold" pitchFamily="34" charset="-120"/>
              </a:rPr>
              <a:t>Translation Between Different Domains</a:t>
            </a:r>
            <a:endParaRPr lang="en-US" sz="2750" dirty="0"/>
          </a:p>
        </p:txBody>
      </p:sp>
      <p:sp>
        <p:nvSpPr>
          <p:cNvPr id="4" name="Text 1"/>
          <p:cNvSpPr/>
          <p:nvPr/>
        </p:nvSpPr>
        <p:spPr>
          <a:xfrm>
            <a:off x="6050518" y="1040011"/>
            <a:ext cx="8015764" cy="451485"/>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The encoder-decoder architecture works like a human translator: listen to complete sentence in Spanish (encoder), understand meaning and store in memory, then speak equivalent sentence in English (decoder).</a:t>
            </a:r>
            <a:endParaRPr lang="en-US" sz="1100" dirty="0"/>
          </a:p>
        </p:txBody>
      </p:sp>
      <p:pic>
        <p:nvPicPr>
          <p:cNvPr id="5" name="Image 1" descr="preencoded.png">    </p:cNvPr>
          <p:cNvPicPr>
            <a:picLocks noChangeAspect="1"/>
          </p:cNvPicPr>
          <p:nvPr/>
        </p:nvPicPr>
        <p:blipFill>
          <a:blip r:embed="rId2"/>
          <a:stretch>
            <a:fillRect/>
          </a:stretch>
        </p:blipFill>
        <p:spPr>
          <a:xfrm>
            <a:off x="6050518" y="1650087"/>
            <a:ext cx="705207" cy="1038344"/>
          </a:xfrm>
          <a:prstGeom prst="rect">
            <a:avLst/>
          </a:prstGeom>
        </p:spPr>
      </p:pic>
      <p:sp>
        <p:nvSpPr>
          <p:cNvPr id="6" name="Text 2"/>
          <p:cNvSpPr/>
          <p:nvPr/>
        </p:nvSpPr>
        <p:spPr>
          <a:xfrm>
            <a:off x="6896695" y="1791057"/>
            <a:ext cx="1762958" cy="220385"/>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Encoder</a:t>
            </a:r>
            <a:endParaRPr lang="en-US" sz="1350" dirty="0"/>
          </a:p>
        </p:txBody>
      </p:sp>
      <p:sp>
        <p:nvSpPr>
          <p:cNvPr id="7" name="Text 3"/>
          <p:cNvSpPr/>
          <p:nvPr/>
        </p:nvSpPr>
        <p:spPr>
          <a:xfrm>
            <a:off x="6896695" y="2095976"/>
            <a:ext cx="7169587" cy="451485"/>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Compresses input sequence into fixed representation, like understanding the complete meaning of a foreign sentence.</a:t>
            </a:r>
            <a:endParaRPr lang="en-US" sz="1100" dirty="0"/>
          </a:p>
        </p:txBody>
      </p:sp>
      <p:pic>
        <p:nvPicPr>
          <p:cNvPr id="8" name="Image 2" descr="preencoded.png">    </p:cNvPr>
          <p:cNvPicPr>
            <a:picLocks noChangeAspect="1"/>
          </p:cNvPicPr>
          <p:nvPr/>
        </p:nvPicPr>
        <p:blipFill>
          <a:blip r:embed="rId3"/>
          <a:stretch>
            <a:fillRect/>
          </a:stretch>
        </p:blipFill>
        <p:spPr>
          <a:xfrm>
            <a:off x="6050518" y="2688431"/>
            <a:ext cx="705207" cy="846177"/>
          </a:xfrm>
          <a:prstGeom prst="rect">
            <a:avLst/>
          </a:prstGeom>
        </p:spPr>
      </p:pic>
      <p:sp>
        <p:nvSpPr>
          <p:cNvPr id="9" name="Text 4"/>
          <p:cNvSpPr/>
          <p:nvPr/>
        </p:nvSpPr>
        <p:spPr>
          <a:xfrm>
            <a:off x="6896695" y="2829401"/>
            <a:ext cx="1762958" cy="220385"/>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Context Vector</a:t>
            </a:r>
            <a:endParaRPr lang="en-US" sz="1350" dirty="0"/>
          </a:p>
        </p:txBody>
      </p:sp>
      <p:sp>
        <p:nvSpPr>
          <p:cNvPr id="10" name="Text 5"/>
          <p:cNvSpPr/>
          <p:nvPr/>
        </p:nvSpPr>
        <p:spPr>
          <a:xfrm>
            <a:off x="6896695" y="3134320"/>
            <a:ext cx="7169587" cy="225743"/>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Condensed summary of input information, serving as the bridge between different domains or languages.</a:t>
            </a:r>
            <a:endParaRPr lang="en-US" sz="1100" dirty="0"/>
          </a:p>
        </p:txBody>
      </p:sp>
      <p:pic>
        <p:nvPicPr>
          <p:cNvPr id="11" name="Image 3" descr="preencoded.png">    </p:cNvPr>
          <p:cNvPicPr>
            <a:picLocks noChangeAspect="1"/>
          </p:cNvPicPr>
          <p:nvPr/>
        </p:nvPicPr>
        <p:blipFill>
          <a:blip r:embed="rId4"/>
          <a:stretch>
            <a:fillRect/>
          </a:stretch>
        </p:blipFill>
        <p:spPr>
          <a:xfrm>
            <a:off x="6050518" y="3534608"/>
            <a:ext cx="705207" cy="846177"/>
          </a:xfrm>
          <a:prstGeom prst="rect">
            <a:avLst/>
          </a:prstGeom>
        </p:spPr>
      </p:pic>
      <p:sp>
        <p:nvSpPr>
          <p:cNvPr id="12" name="Text 6"/>
          <p:cNvSpPr/>
          <p:nvPr/>
        </p:nvSpPr>
        <p:spPr>
          <a:xfrm>
            <a:off x="6896695" y="3675578"/>
            <a:ext cx="1762958" cy="220385"/>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Decoder</a:t>
            </a:r>
            <a:endParaRPr lang="en-US" sz="1350" dirty="0"/>
          </a:p>
        </p:txBody>
      </p:sp>
      <p:sp>
        <p:nvSpPr>
          <p:cNvPr id="13" name="Text 7"/>
          <p:cNvSpPr/>
          <p:nvPr/>
        </p:nvSpPr>
        <p:spPr>
          <a:xfrm>
            <a:off x="6896695" y="3980498"/>
            <a:ext cx="7169587" cy="225743"/>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Generates output sequence from context, producing the final translation or transformation result.</a:t>
            </a:r>
            <a:endParaRPr lang="en-US" sz="1100" dirty="0"/>
          </a:p>
        </p:txBody>
      </p:sp>
      <p:pic>
        <p:nvPicPr>
          <p:cNvPr id="14" name="Image 4" descr="preencoded.png">    </p:cNvPr>
          <p:cNvPicPr>
            <a:picLocks noChangeAspect="1"/>
          </p:cNvPicPr>
          <p:nvPr/>
        </p:nvPicPr>
        <p:blipFill>
          <a:blip r:embed="rId5"/>
          <a:stretch>
            <a:fillRect/>
          </a:stretch>
        </p:blipFill>
        <p:spPr>
          <a:xfrm>
            <a:off x="6050518" y="4539377"/>
            <a:ext cx="352544" cy="352544"/>
          </a:xfrm>
          <a:prstGeom prst="rect">
            <a:avLst/>
          </a:prstGeom>
        </p:spPr>
      </p:pic>
      <p:sp>
        <p:nvSpPr>
          <p:cNvPr id="15" name="Text 8"/>
          <p:cNvSpPr/>
          <p:nvPr/>
        </p:nvSpPr>
        <p:spPr>
          <a:xfrm>
            <a:off x="6579275" y="4623078"/>
            <a:ext cx="1762958" cy="220385"/>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Machine Translation</a:t>
            </a:r>
            <a:endParaRPr lang="en-US" sz="1350" dirty="0"/>
          </a:p>
        </p:txBody>
      </p:sp>
      <p:sp>
        <p:nvSpPr>
          <p:cNvPr id="16" name="Text 9"/>
          <p:cNvSpPr/>
          <p:nvPr/>
        </p:nvSpPr>
        <p:spPr>
          <a:xfrm>
            <a:off x="6579275" y="4927997"/>
            <a:ext cx="7487007" cy="225743"/>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English </a:t>
            </a:r>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a:t>
            </a:r>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 French translation systems</a:t>
            </a:r>
            <a:endParaRPr lang="en-US" sz="1100" dirty="0"/>
          </a:p>
        </p:txBody>
      </p:sp>
      <p:pic>
        <p:nvPicPr>
          <p:cNvPr id="17" name="Image 5" descr="preencoded.png">    </p:cNvPr>
          <p:cNvPicPr>
            <a:picLocks noChangeAspect="1"/>
          </p:cNvPicPr>
          <p:nvPr/>
        </p:nvPicPr>
        <p:blipFill>
          <a:blip r:embed="rId6"/>
          <a:stretch>
            <a:fillRect/>
          </a:stretch>
        </p:blipFill>
        <p:spPr>
          <a:xfrm>
            <a:off x="6050518" y="5435798"/>
            <a:ext cx="352544" cy="352544"/>
          </a:xfrm>
          <a:prstGeom prst="rect">
            <a:avLst/>
          </a:prstGeom>
        </p:spPr>
      </p:pic>
      <p:sp>
        <p:nvSpPr>
          <p:cNvPr id="18" name="Text 10"/>
          <p:cNvSpPr/>
          <p:nvPr/>
        </p:nvSpPr>
        <p:spPr>
          <a:xfrm>
            <a:off x="6579275" y="5519499"/>
            <a:ext cx="1762958" cy="220385"/>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Text Summarisation</a:t>
            </a:r>
            <a:endParaRPr lang="en-US" sz="1350" dirty="0"/>
          </a:p>
        </p:txBody>
      </p:sp>
      <p:sp>
        <p:nvSpPr>
          <p:cNvPr id="19" name="Text 11"/>
          <p:cNvSpPr/>
          <p:nvPr/>
        </p:nvSpPr>
        <p:spPr>
          <a:xfrm>
            <a:off x="6579275" y="5824418"/>
            <a:ext cx="7487007" cy="225743"/>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Article → Summary generation</a:t>
            </a:r>
            <a:endParaRPr lang="en-US" sz="1100" dirty="0"/>
          </a:p>
        </p:txBody>
      </p:sp>
      <p:pic>
        <p:nvPicPr>
          <p:cNvPr id="20" name="Image 6" descr="preencoded.png">    </p:cNvPr>
          <p:cNvPicPr>
            <a:picLocks noChangeAspect="1"/>
          </p:cNvPicPr>
          <p:nvPr/>
        </p:nvPicPr>
        <p:blipFill>
          <a:blip r:embed="rId7"/>
          <a:stretch>
            <a:fillRect/>
          </a:stretch>
        </p:blipFill>
        <p:spPr>
          <a:xfrm>
            <a:off x="6050518" y="6332220"/>
            <a:ext cx="352544" cy="352544"/>
          </a:xfrm>
          <a:prstGeom prst="rect">
            <a:avLst/>
          </a:prstGeom>
        </p:spPr>
      </p:pic>
      <p:sp>
        <p:nvSpPr>
          <p:cNvPr id="21" name="Text 12"/>
          <p:cNvSpPr/>
          <p:nvPr/>
        </p:nvSpPr>
        <p:spPr>
          <a:xfrm>
            <a:off x="6579275" y="6415921"/>
            <a:ext cx="1762958" cy="220385"/>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Chatbots</a:t>
            </a:r>
            <a:endParaRPr lang="en-US" sz="1350" dirty="0"/>
          </a:p>
        </p:txBody>
      </p:sp>
      <p:sp>
        <p:nvSpPr>
          <p:cNvPr id="22" name="Text 13"/>
          <p:cNvSpPr/>
          <p:nvPr/>
        </p:nvSpPr>
        <p:spPr>
          <a:xfrm>
            <a:off x="6579275" y="6720840"/>
            <a:ext cx="7487007" cy="225743"/>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Question → Answer systems</a:t>
            </a:r>
            <a:endParaRPr lang="en-US" sz="1100" dirty="0"/>
          </a:p>
        </p:txBody>
      </p:sp>
      <p:pic>
        <p:nvPicPr>
          <p:cNvPr id="23" name="Image 7" descr="preencoded.png">    </p:cNvPr>
          <p:cNvPicPr>
            <a:picLocks noChangeAspect="1"/>
          </p:cNvPicPr>
          <p:nvPr/>
        </p:nvPicPr>
        <p:blipFill>
          <a:blip r:embed="rId8"/>
          <a:stretch>
            <a:fillRect/>
          </a:stretch>
        </p:blipFill>
        <p:spPr>
          <a:xfrm>
            <a:off x="6050518" y="7228642"/>
            <a:ext cx="352544" cy="352544"/>
          </a:xfrm>
          <a:prstGeom prst="rect">
            <a:avLst/>
          </a:prstGeom>
        </p:spPr>
      </p:pic>
      <p:sp>
        <p:nvSpPr>
          <p:cNvPr id="24" name="Text 14"/>
          <p:cNvSpPr/>
          <p:nvPr/>
        </p:nvSpPr>
        <p:spPr>
          <a:xfrm>
            <a:off x="6579275" y="7312343"/>
            <a:ext cx="1762958" cy="220385"/>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Code Generation</a:t>
            </a:r>
            <a:endParaRPr lang="en-US" sz="1350" dirty="0"/>
          </a:p>
        </p:txBody>
      </p:sp>
      <p:sp>
        <p:nvSpPr>
          <p:cNvPr id="25" name="Text 15"/>
          <p:cNvSpPr/>
          <p:nvPr/>
        </p:nvSpPr>
        <p:spPr>
          <a:xfrm>
            <a:off x="6579275" y="7617262"/>
            <a:ext cx="7487007" cy="225743"/>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Description → Code conversion</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11016" y="351353"/>
            <a:ext cx="3969306" cy="399217"/>
          </a:xfrm>
          <a:prstGeom prst="rect">
            <a:avLst/>
          </a:prstGeom>
          <a:noFill/>
          <a:ln/>
        </p:spPr>
        <p:txBody>
          <a:bodyPr wrap="none" lIns="0" tIns="0" rIns="0" bIns="0" rtlCol="0" anchor="t"/>
          <a:lstStyle/>
          <a:p>
            <a:pPr algn="l" indent="0" marL="0">
              <a:lnSpc>
                <a:spcPts val="3100"/>
              </a:lnSpc>
              <a:buNone/>
            </a:pPr>
            <a:r>
              <a:rPr lang="en-US" sz="2500" b="1" dirty="0">
                <a:solidFill>
                  <a:srgbClr val="0066A1"/>
                </a:solidFill>
                <a:latin typeface="Nunito Sans Bold" pitchFamily="34" charset="0"/>
                <a:ea typeface="Nunito Sans Bold" pitchFamily="34" charset="-122"/>
                <a:cs typeface="Nunito Sans Bold" pitchFamily="34" charset="-120"/>
              </a:rPr>
              <a:t>Learning with a Safety Net</a:t>
            </a:r>
            <a:endParaRPr lang="en-US" sz="2500" dirty="0"/>
          </a:p>
        </p:txBody>
      </p:sp>
      <p:pic>
        <p:nvPicPr>
          <p:cNvPr id="3" name="Image 0" descr="preencoded.png">    </p:cNvPr>
          <p:cNvPicPr>
            <a:picLocks noChangeAspect="1"/>
          </p:cNvPicPr>
          <p:nvPr/>
        </p:nvPicPr>
        <p:blipFill>
          <a:blip r:embed="rId1"/>
          <a:stretch>
            <a:fillRect/>
          </a:stretch>
        </p:blipFill>
        <p:spPr>
          <a:xfrm>
            <a:off x="511016" y="1085850"/>
            <a:ext cx="5952292" cy="5952292"/>
          </a:xfrm>
          <a:prstGeom prst="rect">
            <a:avLst/>
          </a:prstGeom>
        </p:spPr>
      </p:pic>
      <p:sp>
        <p:nvSpPr>
          <p:cNvPr id="4" name="Text 1"/>
          <p:cNvSpPr/>
          <p:nvPr/>
        </p:nvSpPr>
        <p:spPr>
          <a:xfrm>
            <a:off x="6782633" y="1069896"/>
            <a:ext cx="2129909" cy="239554"/>
          </a:xfrm>
          <a:prstGeom prst="rect">
            <a:avLst/>
          </a:prstGeom>
          <a:noFill/>
          <a:ln/>
        </p:spPr>
        <p:txBody>
          <a:bodyPr wrap="none" lIns="0" tIns="0" rIns="0" bIns="0" rtlCol="0" anchor="t"/>
          <a:lstStyle/>
          <a:p>
            <a:pPr algn="l" indent="0" marL="0">
              <a:lnSpc>
                <a:spcPts val="1850"/>
              </a:lnSpc>
              <a:buNone/>
            </a:pPr>
            <a:r>
              <a:rPr lang="en-US" sz="1500" b="1" dirty="0">
                <a:solidFill>
                  <a:srgbClr val="0066A1"/>
                </a:solidFill>
                <a:latin typeface="Nunito Sans Bold" pitchFamily="34" charset="0"/>
                <a:ea typeface="Nunito Sans Bold" pitchFamily="34" charset="-122"/>
                <a:cs typeface="Nunito Sans Bold" pitchFamily="34" charset="-120"/>
              </a:rPr>
              <a:t>Piano Learning Analogy</a:t>
            </a:r>
            <a:endParaRPr lang="en-US" sz="1500" dirty="0"/>
          </a:p>
        </p:txBody>
      </p:sp>
      <p:sp>
        <p:nvSpPr>
          <p:cNvPr id="5" name="Text 2"/>
          <p:cNvSpPr/>
          <p:nvPr/>
        </p:nvSpPr>
        <p:spPr>
          <a:xfrm>
            <a:off x="6782633" y="1437203"/>
            <a:ext cx="7344251" cy="204311"/>
          </a:xfrm>
          <a:prstGeom prst="rect">
            <a:avLst/>
          </a:prstGeom>
          <a:noFill/>
          <a:ln/>
        </p:spPr>
        <p:txBody>
          <a:bodyPr wrap="none" lIns="0" tIns="0" rIns="0" bIns="0" rtlCol="0" anchor="t"/>
          <a:lstStyle/>
          <a:p>
            <a:pPr algn="l" indent="0" marL="0">
              <a:lnSpc>
                <a:spcPts val="1600"/>
              </a:lnSpc>
              <a:buNone/>
            </a:pPr>
            <a:r>
              <a:rPr lang="en-US" sz="1000" b="1" dirty="0">
                <a:solidFill>
                  <a:srgbClr val="000000"/>
                </a:solidFill>
                <a:latin typeface="Nunito Sans" pitchFamily="34" charset="0"/>
                <a:ea typeface="Nunito Sans" pitchFamily="34" charset="-122"/>
                <a:cs typeface="Nunito Sans" pitchFamily="34" charset="-120"/>
              </a:rPr>
              <a:t>With Teacher:</a:t>
            </a:r>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 Teacher plays correct note when you make mistake, providing immediate guidance and correction.</a:t>
            </a:r>
            <a:endParaRPr lang="en-US" sz="1000" dirty="0"/>
          </a:p>
        </p:txBody>
      </p:sp>
      <p:sp>
        <p:nvSpPr>
          <p:cNvPr id="6" name="Text 3"/>
          <p:cNvSpPr/>
          <p:nvPr/>
        </p:nvSpPr>
        <p:spPr>
          <a:xfrm>
            <a:off x="6782633" y="1756410"/>
            <a:ext cx="7344251" cy="204311"/>
          </a:xfrm>
          <a:prstGeom prst="rect">
            <a:avLst/>
          </a:prstGeom>
          <a:noFill/>
          <a:ln/>
        </p:spPr>
        <p:txBody>
          <a:bodyPr wrap="none" lIns="0" tIns="0" rIns="0" bIns="0" rtlCol="0" anchor="t"/>
          <a:lstStyle/>
          <a:p>
            <a:pPr algn="l" indent="0" marL="0">
              <a:lnSpc>
                <a:spcPts val="1600"/>
              </a:lnSpc>
              <a:buNone/>
            </a:pPr>
            <a:r>
              <a:rPr lang="en-US" sz="1000" b="1" dirty="0">
                <a:solidFill>
                  <a:srgbClr val="000000"/>
                </a:solidFill>
                <a:latin typeface="Nunito Sans" pitchFamily="34" charset="0"/>
                <a:ea typeface="Nunito Sans" pitchFamily="34" charset="-122"/>
                <a:cs typeface="Nunito Sans" pitchFamily="34" charset="-120"/>
              </a:rPr>
              <a:t>Without Teacher:</a:t>
            </a:r>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 Must recover from your own mistakes, potentially compounding errors without guidance.</a:t>
            </a:r>
            <a:endParaRPr lang="en-US" sz="1000" dirty="0"/>
          </a:p>
        </p:txBody>
      </p:sp>
      <p:sp>
        <p:nvSpPr>
          <p:cNvPr id="7" name="Text 4"/>
          <p:cNvSpPr/>
          <p:nvPr/>
        </p:nvSpPr>
        <p:spPr>
          <a:xfrm>
            <a:off x="6782633" y="2075617"/>
            <a:ext cx="7344251" cy="204311"/>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Teacher forcing provides the same safety net during model training.</a:t>
            </a:r>
            <a:endParaRPr lang="en-US" sz="1000" dirty="0"/>
          </a:p>
        </p:txBody>
      </p:sp>
      <p:sp>
        <p:nvSpPr>
          <p:cNvPr id="8" name="Shape 5"/>
          <p:cNvSpPr/>
          <p:nvPr/>
        </p:nvSpPr>
        <p:spPr>
          <a:xfrm>
            <a:off x="511016" y="7517130"/>
            <a:ext cx="4450913" cy="1147048"/>
          </a:xfrm>
          <a:prstGeom prst="roundRect">
            <a:avLst>
              <a:gd name="adj" fmla="val 6377"/>
            </a:avLst>
          </a:prstGeom>
          <a:solidFill>
            <a:srgbClr val="FFFFFF"/>
          </a:solidFill>
          <a:ln/>
        </p:spPr>
      </p:sp>
      <p:sp>
        <p:nvSpPr>
          <p:cNvPr id="9" name="Shape 6"/>
          <p:cNvSpPr/>
          <p:nvPr/>
        </p:nvSpPr>
        <p:spPr>
          <a:xfrm>
            <a:off x="511016" y="7501890"/>
            <a:ext cx="4450913" cy="60960"/>
          </a:xfrm>
          <a:prstGeom prst="roundRect">
            <a:avLst>
              <a:gd name="adj" fmla="val 88033"/>
            </a:avLst>
          </a:prstGeom>
          <a:solidFill>
            <a:srgbClr val="0079FA"/>
          </a:solidFill>
          <a:ln/>
        </p:spPr>
      </p:sp>
      <p:sp>
        <p:nvSpPr>
          <p:cNvPr id="10" name="Shape 7"/>
          <p:cNvSpPr/>
          <p:nvPr/>
        </p:nvSpPr>
        <p:spPr>
          <a:xfrm>
            <a:off x="2544782" y="7325558"/>
            <a:ext cx="383262" cy="383262"/>
          </a:xfrm>
          <a:prstGeom prst="roundRect">
            <a:avLst>
              <a:gd name="adj" fmla="val 238584"/>
            </a:avLst>
          </a:prstGeom>
          <a:solidFill>
            <a:srgbClr val="0079FA"/>
          </a:solidFill>
          <a:ln/>
        </p:spPr>
      </p:sp>
      <p:sp>
        <p:nvSpPr>
          <p:cNvPr id="11" name="Text 8"/>
          <p:cNvSpPr/>
          <p:nvPr/>
        </p:nvSpPr>
        <p:spPr>
          <a:xfrm>
            <a:off x="2659797" y="7421404"/>
            <a:ext cx="153233" cy="191572"/>
          </a:xfrm>
          <a:prstGeom prst="rect">
            <a:avLst/>
          </a:prstGeom>
          <a:noFill/>
          <a:ln/>
        </p:spPr>
        <p:txBody>
          <a:bodyPr wrap="none" lIns="0" tIns="0" rIns="0" bIns="0" rtlCol="0" anchor="t"/>
          <a:lstStyle/>
          <a:p>
            <a:pPr algn="l" indent="0" marL="0">
              <a:lnSpc>
                <a:spcPts val="1900"/>
              </a:lnSpc>
              <a:buNone/>
            </a:pPr>
            <a:r>
              <a:rPr lang="en-US" sz="1200" b="1" dirty="0">
                <a:solidFill>
                  <a:srgbClr val="FFFFFF"/>
                </a:solidFill>
                <a:latin typeface="Nunito Sans Bold" pitchFamily="34" charset="0"/>
                <a:ea typeface="Nunito Sans Bold" pitchFamily="34" charset="-122"/>
                <a:cs typeface="Nunito Sans Bold" pitchFamily="34" charset="-120"/>
              </a:rPr>
              <a:t>1</a:t>
            </a:r>
            <a:endParaRPr lang="en-US" sz="1200" dirty="0"/>
          </a:p>
        </p:txBody>
      </p:sp>
      <p:sp>
        <p:nvSpPr>
          <p:cNvPr id="12" name="Text 9"/>
          <p:cNvSpPr/>
          <p:nvPr/>
        </p:nvSpPr>
        <p:spPr>
          <a:xfrm>
            <a:off x="654010" y="7836456"/>
            <a:ext cx="1597104" cy="199549"/>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Nunito Sans Bold" pitchFamily="34" charset="0"/>
                <a:ea typeface="Nunito Sans Bold" pitchFamily="34" charset="-122"/>
                <a:cs typeface="Nunito Sans Bold" pitchFamily="34" charset="-120"/>
              </a:rPr>
              <a:t>Training Time</a:t>
            </a:r>
            <a:endParaRPr lang="en-US" sz="1250" dirty="0"/>
          </a:p>
        </p:txBody>
      </p:sp>
      <p:sp>
        <p:nvSpPr>
          <p:cNvPr id="13" name="Text 10"/>
          <p:cNvSpPr/>
          <p:nvPr/>
        </p:nvSpPr>
        <p:spPr>
          <a:xfrm>
            <a:off x="654010" y="8112562"/>
            <a:ext cx="4164925" cy="408623"/>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Use correct previous output as input, ensuring model learns from ground truth rather than its own mistakes.</a:t>
            </a:r>
            <a:endParaRPr lang="en-US" sz="1000" dirty="0"/>
          </a:p>
        </p:txBody>
      </p:sp>
      <p:sp>
        <p:nvSpPr>
          <p:cNvPr id="14" name="Shape 11"/>
          <p:cNvSpPr/>
          <p:nvPr/>
        </p:nvSpPr>
        <p:spPr>
          <a:xfrm>
            <a:off x="5089684" y="7517130"/>
            <a:ext cx="4450913" cy="1147048"/>
          </a:xfrm>
          <a:prstGeom prst="roundRect">
            <a:avLst>
              <a:gd name="adj" fmla="val 6377"/>
            </a:avLst>
          </a:prstGeom>
          <a:solidFill>
            <a:srgbClr val="FFFFFF"/>
          </a:solidFill>
          <a:ln/>
        </p:spPr>
      </p:sp>
      <p:sp>
        <p:nvSpPr>
          <p:cNvPr id="15" name="Shape 12"/>
          <p:cNvSpPr/>
          <p:nvPr/>
        </p:nvSpPr>
        <p:spPr>
          <a:xfrm>
            <a:off x="5089684" y="7501890"/>
            <a:ext cx="4450913" cy="60960"/>
          </a:xfrm>
          <a:prstGeom prst="roundRect">
            <a:avLst>
              <a:gd name="adj" fmla="val 88033"/>
            </a:avLst>
          </a:prstGeom>
          <a:solidFill>
            <a:srgbClr val="0079FA"/>
          </a:solidFill>
          <a:ln/>
        </p:spPr>
      </p:sp>
      <p:sp>
        <p:nvSpPr>
          <p:cNvPr id="16" name="Shape 13"/>
          <p:cNvSpPr/>
          <p:nvPr/>
        </p:nvSpPr>
        <p:spPr>
          <a:xfrm>
            <a:off x="7123450" y="7325558"/>
            <a:ext cx="383262" cy="383262"/>
          </a:xfrm>
          <a:prstGeom prst="roundRect">
            <a:avLst>
              <a:gd name="adj" fmla="val 238584"/>
            </a:avLst>
          </a:prstGeom>
          <a:solidFill>
            <a:srgbClr val="0079FA"/>
          </a:solidFill>
          <a:ln/>
        </p:spPr>
      </p:sp>
      <p:sp>
        <p:nvSpPr>
          <p:cNvPr id="17" name="Text 14"/>
          <p:cNvSpPr/>
          <p:nvPr/>
        </p:nvSpPr>
        <p:spPr>
          <a:xfrm>
            <a:off x="7238464" y="7421404"/>
            <a:ext cx="153233" cy="191572"/>
          </a:xfrm>
          <a:prstGeom prst="rect">
            <a:avLst/>
          </a:prstGeom>
          <a:noFill/>
          <a:ln/>
        </p:spPr>
        <p:txBody>
          <a:bodyPr wrap="none" lIns="0" tIns="0" rIns="0" bIns="0" rtlCol="0" anchor="t"/>
          <a:lstStyle/>
          <a:p>
            <a:pPr algn="l" indent="0" marL="0">
              <a:lnSpc>
                <a:spcPts val="1900"/>
              </a:lnSpc>
              <a:buNone/>
            </a:pPr>
            <a:r>
              <a:rPr lang="en-US" sz="1200" b="1" dirty="0">
                <a:solidFill>
                  <a:srgbClr val="FFFFFF"/>
                </a:solidFill>
                <a:latin typeface="Nunito Sans Bold" pitchFamily="34" charset="0"/>
                <a:ea typeface="Nunito Sans Bold" pitchFamily="34" charset="-122"/>
                <a:cs typeface="Nunito Sans Bold" pitchFamily="34" charset="-120"/>
              </a:rPr>
              <a:t>2</a:t>
            </a:r>
            <a:endParaRPr lang="en-US" sz="1200" dirty="0"/>
          </a:p>
        </p:txBody>
      </p:sp>
      <p:sp>
        <p:nvSpPr>
          <p:cNvPr id="18" name="Text 15"/>
          <p:cNvSpPr/>
          <p:nvPr/>
        </p:nvSpPr>
        <p:spPr>
          <a:xfrm>
            <a:off x="5232678" y="7836456"/>
            <a:ext cx="1597104" cy="199549"/>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Nunito Sans Bold" pitchFamily="34" charset="0"/>
                <a:ea typeface="Nunito Sans Bold" pitchFamily="34" charset="-122"/>
                <a:cs typeface="Nunito Sans Bold" pitchFamily="34" charset="-120"/>
              </a:rPr>
              <a:t>Test Time</a:t>
            </a:r>
            <a:endParaRPr lang="en-US" sz="1250" dirty="0"/>
          </a:p>
        </p:txBody>
      </p:sp>
      <p:sp>
        <p:nvSpPr>
          <p:cNvPr id="19" name="Text 16"/>
          <p:cNvSpPr/>
          <p:nvPr/>
        </p:nvSpPr>
        <p:spPr>
          <a:xfrm>
            <a:off x="5232678" y="8112562"/>
            <a:ext cx="4164925" cy="408623"/>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Use model's own predictions, which can compound errors since model wasn't trained on its mistakes.</a:t>
            </a:r>
            <a:endParaRPr lang="en-US" sz="1000" dirty="0"/>
          </a:p>
        </p:txBody>
      </p:sp>
      <p:sp>
        <p:nvSpPr>
          <p:cNvPr id="20" name="Shape 17"/>
          <p:cNvSpPr/>
          <p:nvPr/>
        </p:nvSpPr>
        <p:spPr>
          <a:xfrm>
            <a:off x="9668351" y="7517130"/>
            <a:ext cx="4450913" cy="1147048"/>
          </a:xfrm>
          <a:prstGeom prst="roundRect">
            <a:avLst>
              <a:gd name="adj" fmla="val 6377"/>
            </a:avLst>
          </a:prstGeom>
          <a:solidFill>
            <a:srgbClr val="FFFFFF"/>
          </a:solidFill>
          <a:ln/>
        </p:spPr>
      </p:sp>
      <p:sp>
        <p:nvSpPr>
          <p:cNvPr id="21" name="Shape 18"/>
          <p:cNvSpPr/>
          <p:nvPr/>
        </p:nvSpPr>
        <p:spPr>
          <a:xfrm>
            <a:off x="9668351" y="7501890"/>
            <a:ext cx="4450913" cy="60960"/>
          </a:xfrm>
          <a:prstGeom prst="roundRect">
            <a:avLst>
              <a:gd name="adj" fmla="val 88033"/>
            </a:avLst>
          </a:prstGeom>
          <a:solidFill>
            <a:srgbClr val="0079FA"/>
          </a:solidFill>
          <a:ln/>
        </p:spPr>
      </p:sp>
      <p:sp>
        <p:nvSpPr>
          <p:cNvPr id="22" name="Shape 19"/>
          <p:cNvSpPr/>
          <p:nvPr/>
        </p:nvSpPr>
        <p:spPr>
          <a:xfrm>
            <a:off x="11702117" y="7325558"/>
            <a:ext cx="383262" cy="383262"/>
          </a:xfrm>
          <a:prstGeom prst="roundRect">
            <a:avLst>
              <a:gd name="adj" fmla="val 238584"/>
            </a:avLst>
          </a:prstGeom>
          <a:solidFill>
            <a:srgbClr val="0079FA"/>
          </a:solidFill>
          <a:ln/>
        </p:spPr>
      </p:sp>
      <p:sp>
        <p:nvSpPr>
          <p:cNvPr id="23" name="Text 20"/>
          <p:cNvSpPr/>
          <p:nvPr/>
        </p:nvSpPr>
        <p:spPr>
          <a:xfrm>
            <a:off x="11817132" y="7421404"/>
            <a:ext cx="153233" cy="191572"/>
          </a:xfrm>
          <a:prstGeom prst="rect">
            <a:avLst/>
          </a:prstGeom>
          <a:noFill/>
          <a:ln/>
        </p:spPr>
        <p:txBody>
          <a:bodyPr wrap="none" lIns="0" tIns="0" rIns="0" bIns="0" rtlCol="0" anchor="t"/>
          <a:lstStyle/>
          <a:p>
            <a:pPr algn="l" indent="0" marL="0">
              <a:lnSpc>
                <a:spcPts val="1900"/>
              </a:lnSpc>
              <a:buNone/>
            </a:pPr>
            <a:r>
              <a:rPr lang="en-US" sz="1200" b="1" dirty="0">
                <a:solidFill>
                  <a:srgbClr val="FFFFFF"/>
                </a:solidFill>
                <a:latin typeface="Nunito Sans Bold" pitchFamily="34" charset="0"/>
                <a:ea typeface="Nunito Sans Bold" pitchFamily="34" charset="-122"/>
                <a:cs typeface="Nunito Sans Bold" pitchFamily="34" charset="-120"/>
              </a:rPr>
              <a:t>3</a:t>
            </a:r>
            <a:endParaRPr lang="en-US" sz="1200" dirty="0"/>
          </a:p>
        </p:txBody>
      </p:sp>
      <p:sp>
        <p:nvSpPr>
          <p:cNvPr id="24" name="Text 21"/>
          <p:cNvSpPr/>
          <p:nvPr/>
        </p:nvSpPr>
        <p:spPr>
          <a:xfrm>
            <a:off x="9811345" y="7836456"/>
            <a:ext cx="1597104" cy="199549"/>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Nunito Sans Bold" pitchFamily="34" charset="0"/>
                <a:ea typeface="Nunito Sans Bold" pitchFamily="34" charset="-122"/>
                <a:cs typeface="Nunito Sans Bold" pitchFamily="34" charset="-120"/>
              </a:rPr>
              <a:t>Exposure Bias</a:t>
            </a:r>
            <a:endParaRPr lang="en-US" sz="1250" dirty="0"/>
          </a:p>
        </p:txBody>
      </p:sp>
      <p:sp>
        <p:nvSpPr>
          <p:cNvPr id="25" name="Text 22"/>
          <p:cNvSpPr/>
          <p:nvPr/>
        </p:nvSpPr>
        <p:spPr>
          <a:xfrm>
            <a:off x="9811345" y="8112562"/>
            <a:ext cx="4164925" cy="408623"/>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Model not trained on its own mistakes, creating mismatch between training and inference conditions.</a:t>
            </a:r>
            <a:endParaRPr lang="en-US" sz="1000" dirty="0"/>
          </a:p>
        </p:txBody>
      </p:sp>
      <p:sp>
        <p:nvSpPr>
          <p:cNvPr id="26" name="Text 23"/>
          <p:cNvSpPr/>
          <p:nvPr/>
        </p:nvSpPr>
        <p:spPr>
          <a:xfrm>
            <a:off x="511016" y="8807887"/>
            <a:ext cx="13608368" cy="204311"/>
          </a:xfrm>
          <a:prstGeom prst="rect">
            <a:avLst/>
          </a:prstGeom>
          <a:noFill/>
          <a:ln/>
        </p:spPr>
        <p:txBody>
          <a:bodyPr wrap="none" lIns="0" tIns="0" rIns="0" bIns="0" rtlCol="0" anchor="t"/>
          <a:lstStyle/>
          <a:p>
            <a:pPr algn="l" indent="0" marL="0">
              <a:lnSpc>
                <a:spcPts val="1600"/>
              </a:lnSpc>
              <a:buNone/>
            </a:pPr>
            <a:r>
              <a:rPr lang="en-US" sz="1000" b="1" dirty="0">
                <a:solidFill>
                  <a:srgbClr val="000000"/>
                </a:solidFill>
                <a:latin typeface="Nunito Sans" pitchFamily="34" charset="0"/>
                <a:ea typeface="Nunito Sans" pitchFamily="34" charset="-122"/>
                <a:cs typeface="Nunito Sans" pitchFamily="34" charset="-120"/>
              </a:rPr>
              <a:t>Text Generation Example:</a:t>
            </a:r>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 Target: "The cat is sleeping". Teacher forcing feeds "The" → predict "cat", feed "cat" → predict "is". Without teacher forcing: feed "The" → predict "dog", feed "dog" → predict "??"</a:t>
            </a: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21068"/>
            <a:ext cx="12297727" cy="620078"/>
          </a:xfrm>
          <a:prstGeom prst="rect">
            <a:avLst/>
          </a:prstGeom>
          <a:noFill/>
          <a:ln/>
        </p:spPr>
        <p:txBody>
          <a:bodyPr wrap="none" lIns="0" tIns="0" rIns="0" bIns="0" rtlCol="0" anchor="t"/>
          <a:lstStyle/>
          <a:p>
            <a:pPr algn="l" indent="0" marL="0">
              <a:lnSpc>
                <a:spcPts val="4850"/>
              </a:lnSpc>
              <a:buNone/>
            </a:pPr>
            <a:r>
              <a:rPr lang="en-US" sz="3900" b="1" dirty="0">
                <a:solidFill>
                  <a:srgbClr val="0066A1"/>
                </a:solidFill>
                <a:latin typeface="Nunito Sans Bold" pitchFamily="34" charset="0"/>
                <a:ea typeface="Nunito Sans Bold" pitchFamily="34" charset="-122"/>
                <a:cs typeface="Nunito Sans Bold" pitchFamily="34" charset="-120"/>
              </a:rPr>
              <a:t>Long Short-Term Memory: RNNs with Better Memory</a:t>
            </a:r>
            <a:endParaRPr lang="en-US" sz="3900" dirty="0"/>
          </a:p>
        </p:txBody>
      </p:sp>
      <p:sp>
        <p:nvSpPr>
          <p:cNvPr id="3" name="Text 1"/>
          <p:cNvSpPr/>
          <p:nvPr/>
        </p:nvSpPr>
        <p:spPr>
          <a:xfrm>
            <a:off x="793790" y="193798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LSTM works like a personal assistant managing information flow. The forget gate decides what to remove from memory, input gate determines what new information to store, and output gate controls what to share from memory.</a:t>
            </a:r>
            <a:endParaRPr lang="en-US" sz="1550" dirty="0"/>
          </a:p>
        </p:txBody>
      </p:sp>
      <p:sp>
        <p:nvSpPr>
          <p:cNvPr id="4" name="Shape 2"/>
          <p:cNvSpPr/>
          <p:nvPr/>
        </p:nvSpPr>
        <p:spPr>
          <a:xfrm>
            <a:off x="793790" y="2796302"/>
            <a:ext cx="4215289" cy="2587466"/>
          </a:xfrm>
          <a:prstGeom prst="roundRect">
            <a:avLst>
              <a:gd name="adj" fmla="val 3222"/>
            </a:avLst>
          </a:prstGeom>
          <a:solidFill>
            <a:srgbClr val="CCE5FF"/>
          </a:solidFill>
          <a:ln w="7620">
            <a:solidFill>
              <a:srgbClr val="B2CBE5"/>
            </a:solidFill>
            <a:prstDash val="solid"/>
          </a:ln>
        </p:spPr>
      </p:sp>
      <p:sp>
        <p:nvSpPr>
          <p:cNvPr id="5" name="Shape 3"/>
          <p:cNvSpPr/>
          <p:nvPr/>
        </p:nvSpPr>
        <p:spPr>
          <a:xfrm>
            <a:off x="999768" y="3002280"/>
            <a:ext cx="595313" cy="595313"/>
          </a:xfrm>
          <a:prstGeom prst="roundRect">
            <a:avLst>
              <a:gd name="adj" fmla="val 15358451"/>
            </a:avLst>
          </a:prstGeom>
          <a:solidFill>
            <a:srgbClr val="0079FA"/>
          </a:solidFill>
          <a:ln/>
        </p:spPr>
      </p:sp>
      <p:pic>
        <p:nvPicPr>
          <p:cNvPr id="6" name="Image 0" descr="preencoded.png">    </p:cNvPr>
          <p:cNvPicPr>
            <a:picLocks noChangeAspect="1"/>
          </p:cNvPicPr>
          <p:nvPr/>
        </p:nvPicPr>
        <p:blipFill>
          <a:blip r:embed="rId1"/>
          <a:stretch>
            <a:fillRect/>
          </a:stretch>
        </p:blipFill>
        <p:spPr>
          <a:xfrm>
            <a:off x="1163479" y="3132415"/>
            <a:ext cx="267891" cy="334923"/>
          </a:xfrm>
          <a:prstGeom prst="rect">
            <a:avLst/>
          </a:prstGeom>
        </p:spPr>
      </p:pic>
      <p:sp>
        <p:nvSpPr>
          <p:cNvPr id="7" name="Text 4"/>
          <p:cNvSpPr/>
          <p:nvPr/>
        </p:nvSpPr>
        <p:spPr>
          <a:xfrm>
            <a:off x="999768" y="379595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Cell State</a:t>
            </a:r>
            <a:endParaRPr lang="en-US" sz="1950" dirty="0"/>
          </a:p>
        </p:txBody>
      </p:sp>
      <p:sp>
        <p:nvSpPr>
          <p:cNvPr id="8" name="Text 5"/>
          <p:cNvSpPr/>
          <p:nvPr/>
        </p:nvSpPr>
        <p:spPr>
          <a:xfrm>
            <a:off x="999768" y="4225171"/>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Long-term memory highway that carries important information across time steps without degradation.</a:t>
            </a:r>
            <a:endParaRPr lang="en-US" sz="1550" dirty="0"/>
          </a:p>
        </p:txBody>
      </p:sp>
      <p:sp>
        <p:nvSpPr>
          <p:cNvPr id="9" name="Shape 6"/>
          <p:cNvSpPr/>
          <p:nvPr/>
        </p:nvSpPr>
        <p:spPr>
          <a:xfrm>
            <a:off x="5207437" y="2796302"/>
            <a:ext cx="4215408" cy="2587466"/>
          </a:xfrm>
          <a:prstGeom prst="roundRect">
            <a:avLst>
              <a:gd name="adj" fmla="val 3222"/>
            </a:avLst>
          </a:prstGeom>
          <a:solidFill>
            <a:srgbClr val="CCE5FF"/>
          </a:solidFill>
          <a:ln w="7620">
            <a:solidFill>
              <a:srgbClr val="B2CBE5"/>
            </a:solidFill>
            <a:prstDash val="solid"/>
          </a:ln>
        </p:spPr>
      </p:sp>
      <p:sp>
        <p:nvSpPr>
          <p:cNvPr id="10" name="Shape 7"/>
          <p:cNvSpPr/>
          <p:nvPr/>
        </p:nvSpPr>
        <p:spPr>
          <a:xfrm>
            <a:off x="5413415" y="3002280"/>
            <a:ext cx="595313" cy="595313"/>
          </a:xfrm>
          <a:prstGeom prst="roundRect">
            <a:avLst>
              <a:gd name="adj" fmla="val 15358451"/>
            </a:avLst>
          </a:prstGeom>
          <a:solidFill>
            <a:srgbClr val="0079FA"/>
          </a:solidFill>
          <a:ln/>
        </p:spPr>
      </p:sp>
      <p:pic>
        <p:nvPicPr>
          <p:cNvPr id="11" name="Image 1" descr="preencoded.png">    </p:cNvPr>
          <p:cNvPicPr>
            <a:picLocks noChangeAspect="1"/>
          </p:cNvPicPr>
          <p:nvPr/>
        </p:nvPicPr>
        <p:blipFill>
          <a:blip r:embed="rId2"/>
          <a:stretch>
            <a:fillRect/>
          </a:stretch>
        </p:blipFill>
        <p:spPr>
          <a:xfrm>
            <a:off x="5577126" y="3132415"/>
            <a:ext cx="267891" cy="334923"/>
          </a:xfrm>
          <a:prstGeom prst="rect">
            <a:avLst/>
          </a:prstGeom>
        </p:spPr>
      </p:pic>
      <p:sp>
        <p:nvSpPr>
          <p:cNvPr id="12" name="Text 8"/>
          <p:cNvSpPr/>
          <p:nvPr/>
        </p:nvSpPr>
        <p:spPr>
          <a:xfrm>
            <a:off x="5413415" y="379595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Hidden State</a:t>
            </a:r>
            <a:endParaRPr lang="en-US" sz="1950" dirty="0"/>
          </a:p>
        </p:txBody>
      </p:sp>
      <p:sp>
        <p:nvSpPr>
          <p:cNvPr id="13" name="Text 9"/>
          <p:cNvSpPr/>
          <p:nvPr/>
        </p:nvSpPr>
        <p:spPr>
          <a:xfrm>
            <a:off x="5413415" y="4225171"/>
            <a:ext cx="3803452"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Short-term working memory that processes current information and immediate context.</a:t>
            </a:r>
            <a:endParaRPr lang="en-US" sz="1550" dirty="0"/>
          </a:p>
        </p:txBody>
      </p:sp>
      <p:sp>
        <p:nvSpPr>
          <p:cNvPr id="14" name="Shape 10"/>
          <p:cNvSpPr/>
          <p:nvPr/>
        </p:nvSpPr>
        <p:spPr>
          <a:xfrm>
            <a:off x="9621203" y="2796302"/>
            <a:ext cx="4215289" cy="2587466"/>
          </a:xfrm>
          <a:prstGeom prst="roundRect">
            <a:avLst>
              <a:gd name="adj" fmla="val 3222"/>
            </a:avLst>
          </a:prstGeom>
          <a:solidFill>
            <a:srgbClr val="CCE5FF"/>
          </a:solidFill>
          <a:ln w="7620">
            <a:solidFill>
              <a:srgbClr val="B2CBE5"/>
            </a:solidFill>
            <a:prstDash val="solid"/>
          </a:ln>
        </p:spPr>
      </p:sp>
      <p:sp>
        <p:nvSpPr>
          <p:cNvPr id="15" name="Shape 11"/>
          <p:cNvSpPr/>
          <p:nvPr/>
        </p:nvSpPr>
        <p:spPr>
          <a:xfrm>
            <a:off x="9827181" y="3002280"/>
            <a:ext cx="595313" cy="595313"/>
          </a:xfrm>
          <a:prstGeom prst="roundRect">
            <a:avLst>
              <a:gd name="adj" fmla="val 15358451"/>
            </a:avLst>
          </a:prstGeom>
          <a:solidFill>
            <a:srgbClr val="0079FA"/>
          </a:solidFill>
          <a:ln/>
        </p:spPr>
      </p:sp>
      <p:pic>
        <p:nvPicPr>
          <p:cNvPr id="16" name="Image 2" descr="preencoded.png">    </p:cNvPr>
          <p:cNvPicPr>
            <a:picLocks noChangeAspect="1"/>
          </p:cNvPicPr>
          <p:nvPr/>
        </p:nvPicPr>
        <p:blipFill>
          <a:blip r:embed="rId3"/>
          <a:stretch>
            <a:fillRect/>
          </a:stretch>
        </p:blipFill>
        <p:spPr>
          <a:xfrm>
            <a:off x="9990892" y="3132415"/>
            <a:ext cx="267891" cy="334923"/>
          </a:xfrm>
          <a:prstGeom prst="rect">
            <a:avLst/>
          </a:prstGeom>
        </p:spPr>
      </p:pic>
      <p:sp>
        <p:nvSpPr>
          <p:cNvPr id="17" name="Text 12"/>
          <p:cNvSpPr/>
          <p:nvPr/>
        </p:nvSpPr>
        <p:spPr>
          <a:xfrm>
            <a:off x="9827181" y="379595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Three Gates</a:t>
            </a:r>
            <a:endParaRPr lang="en-US" sz="1950" dirty="0"/>
          </a:p>
        </p:txBody>
      </p:sp>
      <p:sp>
        <p:nvSpPr>
          <p:cNvPr id="18" name="Text 13"/>
          <p:cNvSpPr/>
          <p:nvPr/>
        </p:nvSpPr>
        <p:spPr>
          <a:xfrm>
            <a:off x="9827181" y="4225171"/>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Control information flow: forget gate, input gate, and output gate work together seamlessly.</a:t>
            </a:r>
            <a:endParaRPr lang="en-US" sz="1550" dirty="0"/>
          </a:p>
        </p:txBody>
      </p:sp>
      <p:sp>
        <p:nvSpPr>
          <p:cNvPr id="19" name="Shape 14"/>
          <p:cNvSpPr/>
          <p:nvPr/>
        </p:nvSpPr>
        <p:spPr>
          <a:xfrm>
            <a:off x="793790" y="5607010"/>
            <a:ext cx="13042821" cy="1160740"/>
          </a:xfrm>
          <a:prstGeom prst="roundRect">
            <a:avLst>
              <a:gd name="adj" fmla="val 7182"/>
            </a:avLst>
          </a:prstGeom>
          <a:solidFill>
            <a:srgbClr val="B6FCB8"/>
          </a:solidFill>
          <a:ln/>
        </p:spPr>
      </p:sp>
      <p:pic>
        <p:nvPicPr>
          <p:cNvPr id="20" name="Image 3" descr="preencoded.png">    </p:cNvPr>
          <p:cNvPicPr>
            <a:picLocks noChangeAspect="1"/>
          </p:cNvPicPr>
          <p:nvPr/>
        </p:nvPicPr>
        <p:blipFill>
          <a:blip r:embed="rId4"/>
          <a:stretch>
            <a:fillRect/>
          </a:stretch>
        </p:blipFill>
        <p:spPr>
          <a:xfrm>
            <a:off x="992148" y="5902285"/>
            <a:ext cx="248007" cy="198358"/>
          </a:xfrm>
          <a:prstGeom prst="rect">
            <a:avLst/>
          </a:prstGeom>
        </p:spPr>
      </p:pic>
      <p:sp>
        <p:nvSpPr>
          <p:cNvPr id="21" name="Text 15"/>
          <p:cNvSpPr/>
          <p:nvPr/>
        </p:nvSpPr>
        <p:spPr>
          <a:xfrm>
            <a:off x="1438513" y="5854898"/>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Medical Records Example:</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Remember important patient history (cell state), forget outdated information (forget gate), add new test results (input gate), share relevant info to doctor (output gate).</a:t>
            </a:r>
            <a:endParaRPr lang="en-US" sz="1550" dirty="0"/>
          </a:p>
        </p:txBody>
      </p:sp>
      <p:sp>
        <p:nvSpPr>
          <p:cNvPr id="22" name="Text 16"/>
          <p:cNvSpPr/>
          <p:nvPr/>
        </p:nvSpPr>
        <p:spPr>
          <a:xfrm>
            <a:off x="793790" y="6990993"/>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Key Benefit:</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Solves the vanishing gradient problem that plagued traditional RNNs, enabling learning of long-term dependencies.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631865"/>
            <a:ext cx="9951482" cy="620078"/>
          </a:xfrm>
          <a:prstGeom prst="rect">
            <a:avLst/>
          </a:prstGeom>
          <a:noFill/>
          <a:ln/>
        </p:spPr>
        <p:txBody>
          <a:bodyPr wrap="none" lIns="0" tIns="0" rIns="0" bIns="0" rtlCol="0" anchor="t"/>
          <a:lstStyle/>
          <a:p>
            <a:pPr algn="l" indent="0" marL="0">
              <a:lnSpc>
                <a:spcPts val="4850"/>
              </a:lnSpc>
              <a:buNone/>
            </a:pPr>
            <a:r>
              <a:rPr lang="en-US" sz="3900" b="1" dirty="0">
                <a:solidFill>
                  <a:srgbClr val="0066A1"/>
                </a:solidFill>
                <a:latin typeface="Nunito Sans Bold" pitchFamily="34" charset="0"/>
                <a:ea typeface="Nunito Sans Bold" pitchFamily="34" charset="-122"/>
                <a:cs typeface="Nunito Sans Bold" pitchFamily="34" charset="-120"/>
              </a:rPr>
              <a:t>How LSTM Gates Control Information Flow</a:t>
            </a:r>
            <a:endParaRPr lang="en-US" sz="3900" dirty="0"/>
          </a:p>
        </p:txBody>
      </p:sp>
      <p:sp>
        <p:nvSpPr>
          <p:cNvPr id="3" name="Text 1"/>
          <p:cNvSpPr/>
          <p:nvPr/>
        </p:nvSpPr>
        <p:spPr>
          <a:xfrm>
            <a:off x="2154912" y="3081576"/>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Forget Gate</a:t>
            </a:r>
            <a:endParaRPr lang="en-US" sz="1950" dirty="0"/>
          </a:p>
        </p:txBody>
      </p:sp>
      <p:sp>
        <p:nvSpPr>
          <p:cNvPr id="4" name="Text 2"/>
          <p:cNvSpPr/>
          <p:nvPr/>
        </p:nvSpPr>
        <p:spPr>
          <a:xfrm>
            <a:off x="793790" y="3510796"/>
            <a:ext cx="3842028" cy="1270159"/>
          </a:xfrm>
          <a:prstGeom prst="rect">
            <a:avLst/>
          </a:prstGeom>
          <a:noFill/>
          <a:ln/>
        </p:spPr>
        <p:txBody>
          <a:bodyPr wrap="square" lIns="0" tIns="0" rIns="0" bIns="0" rtlCol="0" anchor="t"/>
          <a:lstStyle/>
          <a:p>
            <a:pPr algn="r"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Email management: "Delete old promotional emails but keep important ones". Scans email age and importance, decides to keep or delete.</a:t>
            </a:r>
            <a:endParaRPr lang="en-US" sz="1550" dirty="0"/>
          </a:p>
        </p:txBody>
      </p:sp>
      <p:pic>
        <p:nvPicPr>
          <p:cNvPr id="5" name="Image 0" descr="preencoded.png">    </p:cNvPr>
          <p:cNvPicPr>
            <a:picLocks noChangeAspect="1"/>
          </p:cNvPicPr>
          <p:nvPr/>
        </p:nvPicPr>
        <p:blipFill>
          <a:blip r:embed="rId1"/>
          <a:stretch>
            <a:fillRect/>
          </a:stretch>
        </p:blipFill>
        <p:spPr>
          <a:xfrm>
            <a:off x="5032653" y="1648777"/>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5592544" y="3470970"/>
            <a:ext cx="296942" cy="371118"/>
          </a:xfrm>
          <a:prstGeom prst="rect">
            <a:avLst/>
          </a:prstGeom>
        </p:spPr>
      </p:pic>
      <p:sp>
        <p:nvSpPr>
          <p:cNvPr id="7" name="Text 3"/>
          <p:cNvSpPr/>
          <p:nvPr/>
        </p:nvSpPr>
        <p:spPr>
          <a:xfrm>
            <a:off x="9895284" y="202465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Input Gate</a:t>
            </a:r>
            <a:endParaRPr lang="en-US" sz="1950" dirty="0"/>
          </a:p>
        </p:txBody>
      </p:sp>
      <p:sp>
        <p:nvSpPr>
          <p:cNvPr id="8" name="Text 4"/>
          <p:cNvSpPr/>
          <p:nvPr/>
        </p:nvSpPr>
        <p:spPr>
          <a:xfrm>
            <a:off x="9895284" y="2453878"/>
            <a:ext cx="3941326"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News feed: "Add breaking news but ignore repetitive updates". Evaluates news importance, decides to add to feed.</a:t>
            </a:r>
            <a:endParaRPr lang="en-US" sz="1550" dirty="0"/>
          </a:p>
        </p:txBody>
      </p:sp>
      <p:pic>
        <p:nvPicPr>
          <p:cNvPr id="9" name="Image 2" descr="preencoded.png">    </p:cNvPr>
          <p:cNvPicPr>
            <a:picLocks noChangeAspect="1"/>
          </p:cNvPicPr>
          <p:nvPr/>
        </p:nvPicPr>
        <p:blipFill>
          <a:blip r:embed="rId3"/>
          <a:stretch>
            <a:fillRect/>
          </a:stretch>
        </p:blipFill>
        <p:spPr>
          <a:xfrm>
            <a:off x="5032653" y="1648777"/>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191440" y="2519898"/>
            <a:ext cx="296942" cy="371118"/>
          </a:xfrm>
          <a:prstGeom prst="rect">
            <a:avLst/>
          </a:prstGeom>
        </p:spPr>
      </p:pic>
      <p:sp>
        <p:nvSpPr>
          <p:cNvPr id="11" name="Text 5"/>
          <p:cNvSpPr/>
          <p:nvPr/>
        </p:nvSpPr>
        <p:spPr>
          <a:xfrm>
            <a:off x="9895284" y="445591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Output Gate</a:t>
            </a:r>
            <a:endParaRPr lang="en-US" sz="1950" dirty="0"/>
          </a:p>
        </p:txBody>
      </p:sp>
      <p:sp>
        <p:nvSpPr>
          <p:cNvPr id="12" name="Text 6"/>
          <p:cNvSpPr/>
          <p:nvPr/>
        </p:nvSpPr>
        <p:spPr>
          <a:xfrm>
            <a:off x="9895284" y="4885134"/>
            <a:ext cx="3941326"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Weather app: "Show current conditions and relevant alerts". Checks what's relevant to user, displays selected information.</a:t>
            </a:r>
            <a:endParaRPr lang="en-US" sz="1550" dirty="0"/>
          </a:p>
        </p:txBody>
      </p:sp>
      <p:pic>
        <p:nvPicPr>
          <p:cNvPr id="13" name="Image 4" descr="preencoded.png">    </p:cNvPr>
          <p:cNvPicPr>
            <a:picLocks noChangeAspect="1"/>
          </p:cNvPicPr>
          <p:nvPr/>
        </p:nvPicPr>
        <p:blipFill>
          <a:blip r:embed="rId5"/>
          <a:stretch>
            <a:fillRect/>
          </a:stretch>
        </p:blipFill>
        <p:spPr>
          <a:xfrm>
            <a:off x="5032653" y="1648777"/>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715667" y="5246072"/>
            <a:ext cx="296942" cy="371118"/>
          </a:xfrm>
          <a:prstGeom prst="rect">
            <a:avLst/>
          </a:prstGeom>
        </p:spPr>
      </p:pic>
      <p:sp>
        <p:nvSpPr>
          <p:cNvPr id="15" name="Shape 7"/>
          <p:cNvSpPr/>
          <p:nvPr/>
        </p:nvSpPr>
        <p:spPr>
          <a:xfrm>
            <a:off x="793790" y="6436995"/>
            <a:ext cx="13042821" cy="1160740"/>
          </a:xfrm>
          <a:prstGeom prst="roundRect">
            <a:avLst>
              <a:gd name="adj" fmla="val 7182"/>
            </a:avLst>
          </a:prstGeom>
          <a:solidFill>
            <a:srgbClr val="B6D6FC"/>
          </a:solidFill>
          <a:ln/>
        </p:spPr>
      </p:sp>
      <p:pic>
        <p:nvPicPr>
          <p:cNvPr id="16" name="Image 6" descr="preencoded.png">    </p:cNvPr>
          <p:cNvPicPr>
            <a:picLocks noChangeAspect="1"/>
          </p:cNvPicPr>
          <p:nvPr/>
        </p:nvPicPr>
        <p:blipFill>
          <a:blip r:embed="rId7"/>
          <a:stretch>
            <a:fillRect/>
          </a:stretch>
        </p:blipFill>
        <p:spPr>
          <a:xfrm>
            <a:off x="992148" y="6732270"/>
            <a:ext cx="248007" cy="198358"/>
          </a:xfrm>
          <a:prstGeom prst="rect">
            <a:avLst/>
          </a:prstGeom>
        </p:spPr>
      </p:pic>
      <p:sp>
        <p:nvSpPr>
          <p:cNvPr id="17" name="Text 8"/>
          <p:cNvSpPr/>
          <p:nvPr/>
        </p:nvSpPr>
        <p:spPr>
          <a:xfrm>
            <a:off x="1438513" y="6684883"/>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Mathematical Beauty:</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All gates use sigmoid function where 0 = close and 1 = open, providing gradual control rather than binary decisions. These parameters are learned automatically during training.</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389817"/>
            <a:ext cx="7919323" cy="620078"/>
          </a:xfrm>
          <a:prstGeom prst="rect">
            <a:avLst/>
          </a:prstGeom>
          <a:noFill/>
          <a:ln/>
        </p:spPr>
        <p:txBody>
          <a:bodyPr wrap="none" lIns="0" tIns="0" rIns="0" bIns="0" rtlCol="0" anchor="t"/>
          <a:lstStyle/>
          <a:p>
            <a:pPr algn="l" indent="0" marL="0">
              <a:lnSpc>
                <a:spcPts val="4850"/>
              </a:lnSpc>
              <a:buNone/>
            </a:pPr>
            <a:r>
              <a:rPr lang="en-US" sz="3900" b="1" dirty="0">
                <a:solidFill>
                  <a:srgbClr val="0066A1"/>
                </a:solidFill>
                <a:latin typeface="Nunito Sans Bold" pitchFamily="34" charset="0"/>
                <a:ea typeface="Nunito Sans Bold" pitchFamily="34" charset="-122"/>
                <a:cs typeface="Nunito Sans Bold" pitchFamily="34" charset="-120"/>
              </a:rPr>
              <a:t>Where LSTMs Excel in Real World</a:t>
            </a:r>
            <a:endParaRPr lang="en-US" sz="3900" dirty="0"/>
          </a:p>
        </p:txBody>
      </p:sp>
      <p:pic>
        <p:nvPicPr>
          <p:cNvPr id="3" name="Image 0" descr="preencoded.png">    </p:cNvPr>
          <p:cNvPicPr>
            <a:picLocks noChangeAspect="1"/>
          </p:cNvPicPr>
          <p:nvPr/>
        </p:nvPicPr>
        <p:blipFill>
          <a:blip r:embed="rId1"/>
          <a:stretch>
            <a:fillRect/>
          </a:stretch>
        </p:blipFill>
        <p:spPr>
          <a:xfrm>
            <a:off x="793790" y="2406729"/>
            <a:ext cx="3074670" cy="1900238"/>
          </a:xfrm>
          <a:prstGeom prst="rect">
            <a:avLst/>
          </a:prstGeom>
        </p:spPr>
      </p:pic>
      <p:sp>
        <p:nvSpPr>
          <p:cNvPr id="4" name="Text 1"/>
          <p:cNvSpPr/>
          <p:nvPr/>
        </p:nvSpPr>
        <p:spPr>
          <a:xfrm>
            <a:off x="793790" y="450532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Financial Forecasting</a:t>
            </a:r>
            <a:endParaRPr lang="en-US" sz="1950" dirty="0"/>
          </a:p>
        </p:txBody>
      </p:sp>
      <p:sp>
        <p:nvSpPr>
          <p:cNvPr id="5" name="Text 2"/>
          <p:cNvSpPr/>
          <p:nvPr/>
        </p:nvSpPr>
        <p:spPr>
          <a:xfrm>
            <a:off x="793790" y="4934545"/>
            <a:ext cx="3074670" cy="1905238"/>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Stock price prediction using historical data, remembering long-term trends while adapting to recent changes. Oil price forecasting considers geopolitical events.</a:t>
            </a:r>
            <a:endParaRPr lang="en-US" sz="1550" dirty="0"/>
          </a:p>
        </p:txBody>
      </p:sp>
      <p:pic>
        <p:nvPicPr>
          <p:cNvPr id="6" name="Image 1" descr="preencoded.png">    </p:cNvPr>
          <p:cNvPicPr>
            <a:picLocks noChangeAspect="1"/>
          </p:cNvPicPr>
          <p:nvPr/>
        </p:nvPicPr>
        <p:blipFill>
          <a:blip r:embed="rId2"/>
          <a:stretch>
            <a:fillRect/>
          </a:stretch>
        </p:blipFill>
        <p:spPr>
          <a:xfrm>
            <a:off x="4116467" y="2406729"/>
            <a:ext cx="3074670" cy="1900238"/>
          </a:xfrm>
          <a:prstGeom prst="rect">
            <a:avLst/>
          </a:prstGeom>
        </p:spPr>
      </p:pic>
      <p:sp>
        <p:nvSpPr>
          <p:cNvPr id="7" name="Text 3"/>
          <p:cNvSpPr/>
          <p:nvPr/>
        </p:nvSpPr>
        <p:spPr>
          <a:xfrm>
            <a:off x="4116467" y="4505325"/>
            <a:ext cx="2585323"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Healthcare Monitoring</a:t>
            </a:r>
            <a:endParaRPr lang="en-US" sz="1950" dirty="0"/>
          </a:p>
        </p:txBody>
      </p:sp>
      <p:sp>
        <p:nvSpPr>
          <p:cNvPr id="8" name="Text 4"/>
          <p:cNvSpPr/>
          <p:nvPr/>
        </p:nvSpPr>
        <p:spPr>
          <a:xfrm>
            <a:off x="4116467" y="4934545"/>
            <a:ext cx="3074670" cy="1905238"/>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Patient vital sign analysis over extended periods, remembering baseline health while detecting acute changes. ICU monitoring tracks patient recovery trajectories.</a:t>
            </a:r>
            <a:endParaRPr lang="en-US" sz="1550" dirty="0"/>
          </a:p>
        </p:txBody>
      </p:sp>
      <p:pic>
        <p:nvPicPr>
          <p:cNvPr id="9" name="Image 2" descr="preencoded.png">    </p:cNvPr>
          <p:cNvPicPr>
            <a:picLocks noChangeAspect="1"/>
          </p:cNvPicPr>
          <p:nvPr/>
        </p:nvPicPr>
        <p:blipFill>
          <a:blip r:embed="rId3"/>
          <a:stretch>
            <a:fillRect/>
          </a:stretch>
        </p:blipFill>
        <p:spPr>
          <a:xfrm>
            <a:off x="7439144" y="2406729"/>
            <a:ext cx="3074670" cy="1900238"/>
          </a:xfrm>
          <a:prstGeom prst="rect">
            <a:avLst/>
          </a:prstGeom>
        </p:spPr>
      </p:pic>
      <p:sp>
        <p:nvSpPr>
          <p:cNvPr id="10" name="Text 5"/>
          <p:cNvSpPr/>
          <p:nvPr/>
        </p:nvSpPr>
        <p:spPr>
          <a:xfrm>
            <a:off x="7439144" y="4505325"/>
            <a:ext cx="2746177"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Smart City Applications</a:t>
            </a:r>
            <a:endParaRPr lang="en-US" sz="1950" dirty="0"/>
          </a:p>
        </p:txBody>
      </p:sp>
      <p:sp>
        <p:nvSpPr>
          <p:cNvPr id="11" name="Text 6"/>
          <p:cNvSpPr/>
          <p:nvPr/>
        </p:nvSpPr>
        <p:spPr>
          <a:xfrm>
            <a:off x="7439144" y="4934545"/>
            <a:ext cx="3074670" cy="1587698"/>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Traffic flow prediction for optimal routing, energy consumption forecasting for grid management. Remembers weekly patterns while adapting to special events.</a:t>
            </a:r>
            <a:endParaRPr lang="en-US" sz="1550" dirty="0"/>
          </a:p>
        </p:txBody>
      </p:sp>
      <p:pic>
        <p:nvPicPr>
          <p:cNvPr id="12" name="Image 3" descr="preencoded.png">    </p:cNvPr>
          <p:cNvPicPr>
            <a:picLocks noChangeAspect="1"/>
          </p:cNvPicPr>
          <p:nvPr/>
        </p:nvPicPr>
        <p:blipFill>
          <a:blip r:embed="rId4"/>
          <a:stretch>
            <a:fillRect/>
          </a:stretch>
        </p:blipFill>
        <p:spPr>
          <a:xfrm>
            <a:off x="10761821" y="2406729"/>
            <a:ext cx="3074789" cy="1900357"/>
          </a:xfrm>
          <a:prstGeom prst="rect">
            <a:avLst/>
          </a:prstGeom>
        </p:spPr>
      </p:pic>
      <p:sp>
        <p:nvSpPr>
          <p:cNvPr id="13" name="Text 7"/>
          <p:cNvSpPr/>
          <p:nvPr/>
        </p:nvSpPr>
        <p:spPr>
          <a:xfrm>
            <a:off x="10761821" y="450544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Content Creation</a:t>
            </a:r>
            <a:endParaRPr lang="en-US" sz="1950" dirty="0"/>
          </a:p>
        </p:txBody>
      </p:sp>
      <p:sp>
        <p:nvSpPr>
          <p:cNvPr id="14" name="Text 8"/>
          <p:cNvSpPr/>
          <p:nvPr/>
        </p:nvSpPr>
        <p:spPr>
          <a:xfrm>
            <a:off x="10761821" y="4934664"/>
            <a:ext cx="3074789" cy="1587698"/>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Music composition remembers melody while varying rhythm. Writing assistance maintains context across paragraphs for coherent content generation.</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571381"/>
            <a:ext cx="7368183" cy="620078"/>
          </a:xfrm>
          <a:prstGeom prst="rect">
            <a:avLst/>
          </a:prstGeom>
          <a:noFill/>
          <a:ln/>
        </p:spPr>
        <p:txBody>
          <a:bodyPr wrap="none" lIns="0" tIns="0" rIns="0" bIns="0" rtlCol="0" anchor="t"/>
          <a:lstStyle/>
          <a:p>
            <a:pPr algn="l" indent="0" marL="0">
              <a:lnSpc>
                <a:spcPts val="4850"/>
              </a:lnSpc>
              <a:buNone/>
            </a:pPr>
            <a:r>
              <a:rPr lang="en-US" sz="3900" b="1" dirty="0">
                <a:solidFill>
                  <a:srgbClr val="0066A1"/>
                </a:solidFill>
                <a:latin typeface="Nunito Sans Bold" pitchFamily="34" charset="0"/>
                <a:ea typeface="Nunito Sans Bold" pitchFamily="34" charset="-122"/>
                <a:cs typeface="Nunito Sans Bold" pitchFamily="34" charset="-120"/>
              </a:rPr>
              <a:t>Focusing on What Matters Most</a:t>
            </a:r>
            <a:endParaRPr lang="en-US" sz="3900" dirty="0"/>
          </a:p>
        </p:txBody>
      </p:sp>
      <p:sp>
        <p:nvSpPr>
          <p:cNvPr id="3" name="Text 1"/>
          <p:cNvSpPr/>
          <p:nvPr/>
        </p:nvSpPr>
        <p:spPr>
          <a:xfrm>
            <a:off x="793790" y="158829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Human attention works by focusing on important sentences while reading, paying attention to relevant road signs while driving, and focusing on key words during conversation. Attention mechanisms bring this capability to neural networks.</a:t>
            </a:r>
            <a:endParaRPr lang="en-US" sz="1550" dirty="0"/>
          </a:p>
        </p:txBody>
      </p:sp>
      <p:pic>
        <p:nvPicPr>
          <p:cNvPr id="4" name="Image 0" descr="preencoded.png">    </p:cNvPr>
          <p:cNvPicPr>
            <a:picLocks noChangeAspect="1"/>
          </p:cNvPicPr>
          <p:nvPr/>
        </p:nvPicPr>
        <p:blipFill>
          <a:blip r:embed="rId1"/>
          <a:stretch>
            <a:fillRect/>
          </a:stretch>
        </p:blipFill>
        <p:spPr>
          <a:xfrm>
            <a:off x="793790" y="3041928"/>
            <a:ext cx="4215289" cy="1143000"/>
          </a:xfrm>
          <a:prstGeom prst="rect">
            <a:avLst/>
          </a:prstGeom>
        </p:spPr>
      </p:pic>
      <p:sp>
        <p:nvSpPr>
          <p:cNvPr id="5" name="Text 2"/>
          <p:cNvSpPr/>
          <p:nvPr/>
        </p:nvSpPr>
        <p:spPr>
          <a:xfrm>
            <a:off x="992148" y="3835598"/>
            <a:ext cx="3152656"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Don't Compress Everything</a:t>
            </a:r>
            <a:endParaRPr lang="en-US" sz="1950" dirty="0"/>
          </a:p>
        </p:txBody>
      </p:sp>
      <p:sp>
        <p:nvSpPr>
          <p:cNvPr id="6" name="Text 3"/>
          <p:cNvSpPr/>
          <p:nvPr/>
        </p:nvSpPr>
        <p:spPr>
          <a:xfrm>
            <a:off x="992148" y="4264819"/>
            <a:ext cx="381857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Instead of compressing entire sequence into single vector, maintain access to all encoder states for flexible information retrieval.</a:t>
            </a:r>
            <a:endParaRPr lang="en-US" sz="1550" dirty="0"/>
          </a:p>
        </p:txBody>
      </p:sp>
      <p:pic>
        <p:nvPicPr>
          <p:cNvPr id="7" name="Image 1" descr="preencoded.png">    </p:cNvPr>
          <p:cNvPicPr>
            <a:picLocks noChangeAspect="1"/>
          </p:cNvPicPr>
          <p:nvPr/>
        </p:nvPicPr>
        <p:blipFill>
          <a:blip r:embed="rId2"/>
          <a:stretch>
            <a:fillRect/>
          </a:stretch>
        </p:blipFill>
        <p:spPr>
          <a:xfrm>
            <a:off x="5207437" y="2744272"/>
            <a:ext cx="4215408" cy="1143000"/>
          </a:xfrm>
          <a:prstGeom prst="rect">
            <a:avLst/>
          </a:prstGeom>
        </p:spPr>
      </p:pic>
      <p:sp>
        <p:nvSpPr>
          <p:cNvPr id="8" name="Text 4"/>
          <p:cNvSpPr/>
          <p:nvPr/>
        </p:nvSpPr>
        <p:spPr>
          <a:xfrm>
            <a:off x="5405795" y="353794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Allow Looking Back</a:t>
            </a:r>
            <a:endParaRPr lang="en-US" sz="1950" dirty="0"/>
          </a:p>
        </p:txBody>
      </p:sp>
      <p:sp>
        <p:nvSpPr>
          <p:cNvPr id="9" name="Text 5"/>
          <p:cNvSpPr/>
          <p:nvPr/>
        </p:nvSpPr>
        <p:spPr>
          <a:xfrm>
            <a:off x="5405795" y="3967163"/>
            <a:ext cx="3818692"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Enable decoder to "look back" at any encoder state, providing direct access to relevant source information when needed.</a:t>
            </a:r>
            <a:endParaRPr lang="en-US" sz="1550" dirty="0"/>
          </a:p>
        </p:txBody>
      </p:sp>
      <p:pic>
        <p:nvPicPr>
          <p:cNvPr id="10" name="Image 2" descr="preencoded.png">    </p:cNvPr>
          <p:cNvPicPr>
            <a:picLocks noChangeAspect="1"/>
          </p:cNvPicPr>
          <p:nvPr/>
        </p:nvPicPr>
        <p:blipFill>
          <a:blip r:embed="rId3"/>
          <a:stretch>
            <a:fillRect/>
          </a:stretch>
        </p:blipFill>
        <p:spPr>
          <a:xfrm>
            <a:off x="9621203" y="2446615"/>
            <a:ext cx="4215289" cy="1143000"/>
          </a:xfrm>
          <a:prstGeom prst="rect">
            <a:avLst/>
          </a:prstGeom>
        </p:spPr>
      </p:pic>
      <p:sp>
        <p:nvSpPr>
          <p:cNvPr id="11" name="Text 6"/>
          <p:cNvSpPr/>
          <p:nvPr/>
        </p:nvSpPr>
        <p:spPr>
          <a:xfrm>
            <a:off x="9819561" y="3240286"/>
            <a:ext cx="2622471"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Weight Different Parts</a:t>
            </a:r>
            <a:endParaRPr lang="en-US" sz="1950" dirty="0"/>
          </a:p>
        </p:txBody>
      </p:sp>
      <p:sp>
        <p:nvSpPr>
          <p:cNvPr id="12" name="Text 7"/>
          <p:cNvSpPr/>
          <p:nvPr/>
        </p:nvSpPr>
        <p:spPr>
          <a:xfrm>
            <a:off x="9819561" y="3669506"/>
            <a:ext cx="381857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Assign different importance weights to different parts of input, focusing computational resources on most relevant information.</a:t>
            </a:r>
            <a:endParaRPr lang="en-US" sz="1550" dirty="0"/>
          </a:p>
        </p:txBody>
      </p:sp>
      <p:sp>
        <p:nvSpPr>
          <p:cNvPr id="13" name="Shape 8"/>
          <p:cNvSpPr/>
          <p:nvPr/>
        </p:nvSpPr>
        <p:spPr>
          <a:xfrm>
            <a:off x="793790" y="5956578"/>
            <a:ext cx="13042821" cy="1160740"/>
          </a:xfrm>
          <a:prstGeom prst="roundRect">
            <a:avLst>
              <a:gd name="adj" fmla="val 7182"/>
            </a:avLst>
          </a:prstGeom>
          <a:solidFill>
            <a:srgbClr val="B6FCB8"/>
          </a:solidFill>
          <a:ln/>
        </p:spPr>
      </p:sp>
      <p:pic>
        <p:nvPicPr>
          <p:cNvPr id="14" name="Image 3" descr="preencoded.png">    </p:cNvPr>
          <p:cNvPicPr>
            <a:picLocks noChangeAspect="1"/>
          </p:cNvPicPr>
          <p:nvPr/>
        </p:nvPicPr>
        <p:blipFill>
          <a:blip r:embed="rId4"/>
          <a:stretch>
            <a:fillRect/>
          </a:stretch>
        </p:blipFill>
        <p:spPr>
          <a:xfrm>
            <a:off x="992148" y="6251853"/>
            <a:ext cx="248007" cy="198358"/>
          </a:xfrm>
          <a:prstGeom prst="rect">
            <a:avLst/>
          </a:prstGeom>
        </p:spPr>
      </p:pic>
      <p:sp>
        <p:nvSpPr>
          <p:cNvPr id="15" name="Text 9"/>
          <p:cNvSpPr/>
          <p:nvPr/>
        </p:nvSpPr>
        <p:spPr>
          <a:xfrm>
            <a:off x="1438513" y="6204466"/>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Translation Example:</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English: "The agreement on the European Economic Area was signed". When translating "European", focus on "European" in source. When translating "signed", focus on "signed" in source.</a:t>
            </a:r>
            <a:endParaRPr lang="en-US" sz="1550" dirty="0"/>
          </a:p>
        </p:txBody>
      </p:sp>
      <p:sp>
        <p:nvSpPr>
          <p:cNvPr id="16" name="Text 10"/>
          <p:cNvSpPr/>
          <p:nvPr/>
        </p:nvSpPr>
        <p:spPr>
          <a:xfrm>
            <a:off x="793790" y="7340560"/>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Benefits:</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Better handling of long sequences, interpretable visualisation of attention weights, and foundation for Transformer architecture.</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7199" y="602575"/>
            <a:ext cx="7782401" cy="1063704"/>
          </a:xfrm>
          <a:prstGeom prst="rect">
            <a:avLst/>
          </a:prstGeom>
          <a:noFill/>
          <a:ln/>
        </p:spPr>
        <p:txBody>
          <a:bodyPr wrap="square" lIns="0" tIns="0" rIns="0" bIns="0" rtlCol="0" anchor="t"/>
          <a:lstStyle/>
          <a:p>
            <a:pPr algn="l" indent="0" marL="0">
              <a:lnSpc>
                <a:spcPts val="4150"/>
              </a:lnSpc>
              <a:buNone/>
            </a:pPr>
            <a:r>
              <a:rPr lang="en-US" sz="3350" b="1" dirty="0">
                <a:solidFill>
                  <a:srgbClr val="0066A1"/>
                </a:solidFill>
                <a:latin typeface="Nunito Sans Bold" pitchFamily="34" charset="0"/>
                <a:ea typeface="Nunito Sans Bold" pitchFamily="34" charset="-122"/>
                <a:cs typeface="Nunito Sans Bold" pitchFamily="34" charset="-120"/>
              </a:rPr>
              <a:t>Making Seq2Seq Models Work in Production</a:t>
            </a:r>
            <a:endParaRPr lang="en-US" sz="3350" dirty="0"/>
          </a:p>
        </p:txBody>
      </p:sp>
      <p:sp>
        <p:nvSpPr>
          <p:cNvPr id="4" name="Shape 1"/>
          <p:cNvSpPr/>
          <p:nvPr/>
        </p:nvSpPr>
        <p:spPr>
          <a:xfrm>
            <a:off x="6167199" y="1921550"/>
            <a:ext cx="7782401" cy="1298734"/>
          </a:xfrm>
          <a:prstGeom prst="roundRect">
            <a:avLst>
              <a:gd name="adj" fmla="val 5504"/>
            </a:avLst>
          </a:prstGeom>
          <a:solidFill>
            <a:srgbClr val="FFFFFF"/>
          </a:solidFill>
          <a:ln w="22860">
            <a:solidFill>
              <a:srgbClr val="B2CBE5"/>
            </a:solidFill>
            <a:prstDash val="solid"/>
          </a:ln>
        </p:spPr>
      </p:sp>
      <p:sp>
        <p:nvSpPr>
          <p:cNvPr id="5" name="Shape 2"/>
          <p:cNvSpPr/>
          <p:nvPr/>
        </p:nvSpPr>
        <p:spPr>
          <a:xfrm>
            <a:off x="6190059" y="1944410"/>
            <a:ext cx="680799" cy="1253014"/>
          </a:xfrm>
          <a:prstGeom prst="roundRect">
            <a:avLst>
              <a:gd name="adj" fmla="val 6471"/>
            </a:avLst>
          </a:prstGeom>
          <a:solidFill>
            <a:srgbClr val="CCE5FF"/>
          </a:solidFill>
          <a:ln/>
        </p:spPr>
      </p:sp>
      <p:sp>
        <p:nvSpPr>
          <p:cNvPr id="6" name="Text 3"/>
          <p:cNvSpPr/>
          <p:nvPr/>
        </p:nvSpPr>
        <p:spPr>
          <a:xfrm>
            <a:off x="6399014" y="2411373"/>
            <a:ext cx="255270" cy="319088"/>
          </a:xfrm>
          <a:prstGeom prst="rect">
            <a:avLst/>
          </a:prstGeom>
          <a:noFill/>
          <a:ln/>
        </p:spPr>
        <p:txBody>
          <a:bodyPr wrap="none" lIns="0" tIns="0" rIns="0" bIns="0" rtlCol="0" anchor="t"/>
          <a:lstStyle/>
          <a:p>
            <a:pPr algn="l" indent="0" marL="0">
              <a:lnSpc>
                <a:spcPts val="2000"/>
              </a:lnSpc>
              <a:buNone/>
            </a:pPr>
            <a:r>
              <a:rPr lang="en-US" sz="2000" b="1" dirty="0">
                <a:solidFill>
                  <a:srgbClr val="000000"/>
                </a:solidFill>
                <a:latin typeface="Nunito Sans Bold" pitchFamily="34" charset="0"/>
                <a:ea typeface="Nunito Sans Bold" pitchFamily="34" charset="-122"/>
                <a:cs typeface="Nunito Sans Bold" pitchFamily="34" charset="-120"/>
              </a:rPr>
              <a:t>1</a:t>
            </a:r>
            <a:endParaRPr lang="en-US" sz="2000" dirty="0"/>
          </a:p>
        </p:txBody>
      </p:sp>
      <p:sp>
        <p:nvSpPr>
          <p:cNvPr id="7" name="Text 4"/>
          <p:cNvSpPr/>
          <p:nvPr/>
        </p:nvSpPr>
        <p:spPr>
          <a:xfrm>
            <a:off x="7040999" y="2114550"/>
            <a:ext cx="2167533" cy="26586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Nunito Sans Bold" pitchFamily="34" charset="0"/>
                <a:ea typeface="Nunito Sans Bold" pitchFamily="34" charset="-122"/>
                <a:cs typeface="Nunito Sans Bold" pitchFamily="34" charset="-120"/>
              </a:rPr>
              <a:t>Data Preparation Tips</a:t>
            </a:r>
            <a:endParaRPr lang="en-US" sz="1650" dirty="0"/>
          </a:p>
        </p:txBody>
      </p:sp>
      <p:sp>
        <p:nvSpPr>
          <p:cNvPr id="8" name="Text 5"/>
          <p:cNvSpPr/>
          <p:nvPr/>
        </p:nvSpPr>
        <p:spPr>
          <a:xfrm>
            <a:off x="7040999" y="2482453"/>
            <a:ext cx="6885742" cy="544830"/>
          </a:xfrm>
          <a:prstGeom prst="rect">
            <a:avLst/>
          </a:prstGeom>
          <a:noFill/>
          <a:ln/>
        </p:spPr>
        <p:txBody>
          <a:bodyPr wrap="square" lIns="0" tIns="0" rIns="0" bIns="0" rtlCol="0" anchor="t"/>
          <a:lstStyle/>
          <a:p>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Vocabulary Management:</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Handle unknown words gracefully. </a:t>
            </a:r>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Sequence Length:</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Balance between too short and too long. </a:t>
            </a:r>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Data Quality:</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Clean, consistent formatting crucial.</a:t>
            </a:r>
            <a:endParaRPr lang="en-US" sz="1300" dirty="0"/>
          </a:p>
        </p:txBody>
      </p:sp>
      <p:sp>
        <p:nvSpPr>
          <p:cNvPr id="9" name="Shape 6"/>
          <p:cNvSpPr/>
          <p:nvPr/>
        </p:nvSpPr>
        <p:spPr>
          <a:xfrm>
            <a:off x="6167199" y="3390424"/>
            <a:ext cx="7782401" cy="1298734"/>
          </a:xfrm>
          <a:prstGeom prst="roundRect">
            <a:avLst>
              <a:gd name="adj" fmla="val 5504"/>
            </a:avLst>
          </a:prstGeom>
          <a:solidFill>
            <a:srgbClr val="FFFFFF"/>
          </a:solidFill>
          <a:ln w="22860">
            <a:solidFill>
              <a:srgbClr val="B2CBE5"/>
            </a:solidFill>
            <a:prstDash val="solid"/>
          </a:ln>
        </p:spPr>
      </p:sp>
      <p:sp>
        <p:nvSpPr>
          <p:cNvPr id="10" name="Shape 7"/>
          <p:cNvSpPr/>
          <p:nvPr/>
        </p:nvSpPr>
        <p:spPr>
          <a:xfrm>
            <a:off x="6190059" y="3413284"/>
            <a:ext cx="680799" cy="1253014"/>
          </a:xfrm>
          <a:prstGeom prst="roundRect">
            <a:avLst>
              <a:gd name="adj" fmla="val 6471"/>
            </a:avLst>
          </a:prstGeom>
          <a:solidFill>
            <a:srgbClr val="CCE5FF"/>
          </a:solidFill>
          <a:ln/>
        </p:spPr>
      </p:sp>
      <p:sp>
        <p:nvSpPr>
          <p:cNvPr id="11" name="Text 8"/>
          <p:cNvSpPr/>
          <p:nvPr/>
        </p:nvSpPr>
        <p:spPr>
          <a:xfrm>
            <a:off x="6399014" y="3880247"/>
            <a:ext cx="255270" cy="319088"/>
          </a:xfrm>
          <a:prstGeom prst="rect">
            <a:avLst/>
          </a:prstGeom>
          <a:noFill/>
          <a:ln/>
        </p:spPr>
        <p:txBody>
          <a:bodyPr wrap="none" lIns="0" tIns="0" rIns="0" bIns="0" rtlCol="0" anchor="t"/>
          <a:lstStyle/>
          <a:p>
            <a:pPr algn="l" indent="0" marL="0">
              <a:lnSpc>
                <a:spcPts val="2000"/>
              </a:lnSpc>
              <a:buNone/>
            </a:pPr>
            <a:r>
              <a:rPr lang="en-US" sz="2000" b="1" dirty="0">
                <a:solidFill>
                  <a:srgbClr val="000000"/>
                </a:solidFill>
                <a:latin typeface="Nunito Sans Bold" pitchFamily="34" charset="0"/>
                <a:ea typeface="Nunito Sans Bold" pitchFamily="34" charset="-122"/>
                <a:cs typeface="Nunito Sans Bold" pitchFamily="34" charset="-120"/>
              </a:rPr>
              <a:t>2</a:t>
            </a:r>
            <a:endParaRPr lang="en-US" sz="2000" dirty="0"/>
          </a:p>
        </p:txBody>
      </p:sp>
      <p:sp>
        <p:nvSpPr>
          <p:cNvPr id="12" name="Text 9"/>
          <p:cNvSpPr/>
          <p:nvPr/>
        </p:nvSpPr>
        <p:spPr>
          <a:xfrm>
            <a:off x="7040999" y="3583424"/>
            <a:ext cx="2127409" cy="26586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Nunito Sans Bold" pitchFamily="34" charset="0"/>
                <a:ea typeface="Nunito Sans Bold" pitchFamily="34" charset="-122"/>
                <a:cs typeface="Nunito Sans Bold" pitchFamily="34" charset="-120"/>
              </a:rPr>
              <a:t>Training Strategies</a:t>
            </a:r>
            <a:endParaRPr lang="en-US" sz="1650" dirty="0"/>
          </a:p>
        </p:txBody>
      </p:sp>
      <p:sp>
        <p:nvSpPr>
          <p:cNvPr id="13" name="Text 10"/>
          <p:cNvSpPr/>
          <p:nvPr/>
        </p:nvSpPr>
        <p:spPr>
          <a:xfrm>
            <a:off x="7040999" y="3951327"/>
            <a:ext cx="6885742" cy="544830"/>
          </a:xfrm>
          <a:prstGeom prst="rect">
            <a:avLst/>
          </a:prstGeom>
          <a:noFill/>
          <a:ln/>
        </p:spPr>
        <p:txBody>
          <a:bodyPr wrap="square" lIns="0" tIns="0" rIns="0" bIns="0" rtlCol="0" anchor="t"/>
          <a:lstStyle/>
          <a:p>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Curriculum Learning:</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Start with simple examples. </a:t>
            </a:r>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Regularisation:</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Dropout to prevent overfitting. </a:t>
            </a:r>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Early Stopping:</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Prevent memorisation.</a:t>
            </a:r>
            <a:endParaRPr lang="en-US" sz="1300" dirty="0"/>
          </a:p>
        </p:txBody>
      </p:sp>
      <p:sp>
        <p:nvSpPr>
          <p:cNvPr id="14" name="Shape 11"/>
          <p:cNvSpPr/>
          <p:nvPr/>
        </p:nvSpPr>
        <p:spPr>
          <a:xfrm>
            <a:off x="6167199" y="4859298"/>
            <a:ext cx="7782401" cy="1298734"/>
          </a:xfrm>
          <a:prstGeom prst="roundRect">
            <a:avLst>
              <a:gd name="adj" fmla="val 5504"/>
            </a:avLst>
          </a:prstGeom>
          <a:solidFill>
            <a:srgbClr val="FFFFFF"/>
          </a:solidFill>
          <a:ln w="22860">
            <a:solidFill>
              <a:srgbClr val="B2CBE5"/>
            </a:solidFill>
            <a:prstDash val="solid"/>
          </a:ln>
        </p:spPr>
      </p:sp>
      <p:sp>
        <p:nvSpPr>
          <p:cNvPr id="15" name="Shape 12"/>
          <p:cNvSpPr/>
          <p:nvPr/>
        </p:nvSpPr>
        <p:spPr>
          <a:xfrm>
            <a:off x="6190059" y="4882158"/>
            <a:ext cx="680799" cy="1253014"/>
          </a:xfrm>
          <a:prstGeom prst="roundRect">
            <a:avLst>
              <a:gd name="adj" fmla="val 6471"/>
            </a:avLst>
          </a:prstGeom>
          <a:solidFill>
            <a:srgbClr val="CCE5FF"/>
          </a:solidFill>
          <a:ln/>
        </p:spPr>
      </p:sp>
      <p:sp>
        <p:nvSpPr>
          <p:cNvPr id="16" name="Text 13"/>
          <p:cNvSpPr/>
          <p:nvPr/>
        </p:nvSpPr>
        <p:spPr>
          <a:xfrm>
            <a:off x="6399014" y="5349121"/>
            <a:ext cx="255270" cy="319088"/>
          </a:xfrm>
          <a:prstGeom prst="rect">
            <a:avLst/>
          </a:prstGeom>
          <a:noFill/>
          <a:ln/>
        </p:spPr>
        <p:txBody>
          <a:bodyPr wrap="none" lIns="0" tIns="0" rIns="0" bIns="0" rtlCol="0" anchor="t"/>
          <a:lstStyle/>
          <a:p>
            <a:pPr algn="l" indent="0" marL="0">
              <a:lnSpc>
                <a:spcPts val="2000"/>
              </a:lnSpc>
              <a:buNone/>
            </a:pPr>
            <a:r>
              <a:rPr lang="en-US" sz="2000" b="1" dirty="0">
                <a:solidFill>
                  <a:srgbClr val="000000"/>
                </a:solidFill>
                <a:latin typeface="Nunito Sans Bold" pitchFamily="34" charset="0"/>
                <a:ea typeface="Nunito Sans Bold" pitchFamily="34" charset="-122"/>
                <a:cs typeface="Nunito Sans Bold" pitchFamily="34" charset="-120"/>
              </a:rPr>
              <a:t>3</a:t>
            </a:r>
            <a:endParaRPr lang="en-US" sz="2000" dirty="0"/>
          </a:p>
        </p:txBody>
      </p:sp>
      <p:sp>
        <p:nvSpPr>
          <p:cNvPr id="17" name="Text 14"/>
          <p:cNvSpPr/>
          <p:nvPr/>
        </p:nvSpPr>
        <p:spPr>
          <a:xfrm>
            <a:off x="7040999" y="5052298"/>
            <a:ext cx="2127409" cy="26586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Nunito Sans Bold" pitchFamily="34" charset="0"/>
                <a:ea typeface="Nunito Sans Bold" pitchFamily="34" charset="-122"/>
                <a:cs typeface="Nunito Sans Bold" pitchFamily="34" charset="-120"/>
              </a:rPr>
              <a:t>Deployment Example</a:t>
            </a:r>
            <a:endParaRPr lang="en-US" sz="1650" dirty="0"/>
          </a:p>
        </p:txBody>
      </p:sp>
      <p:sp>
        <p:nvSpPr>
          <p:cNvPr id="18" name="Text 15"/>
          <p:cNvSpPr/>
          <p:nvPr/>
        </p:nvSpPr>
        <p:spPr>
          <a:xfrm>
            <a:off x="7040999" y="5420201"/>
            <a:ext cx="6885742" cy="544830"/>
          </a:xfrm>
          <a:prstGeom prst="rect">
            <a:avLst/>
          </a:prstGeom>
          <a:noFill/>
          <a:ln/>
        </p:spPr>
        <p:txBody>
          <a:bodyPr wrap="square" lIns="0" tIns="0" rIns="0" bIns="0" rtlCol="0" anchor="t"/>
          <a:lstStyle/>
          <a:p>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Input Processing:</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Clean user messages, handle typos. </a:t>
            </a:r>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Context Management:</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Remember conversation history. </a:t>
            </a:r>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Output Filtering:</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Ensure appropriate responses.</a:t>
            </a:r>
            <a:endParaRPr lang="en-US" sz="1300" dirty="0"/>
          </a:p>
        </p:txBody>
      </p:sp>
      <p:sp>
        <p:nvSpPr>
          <p:cNvPr id="19" name="Shape 16"/>
          <p:cNvSpPr/>
          <p:nvPr/>
        </p:nvSpPr>
        <p:spPr>
          <a:xfrm>
            <a:off x="6167199" y="6328172"/>
            <a:ext cx="7782401" cy="1298734"/>
          </a:xfrm>
          <a:prstGeom prst="roundRect">
            <a:avLst>
              <a:gd name="adj" fmla="val 5504"/>
            </a:avLst>
          </a:prstGeom>
          <a:solidFill>
            <a:srgbClr val="FFFFFF"/>
          </a:solidFill>
          <a:ln w="22860">
            <a:solidFill>
              <a:srgbClr val="B2CBE5"/>
            </a:solidFill>
            <a:prstDash val="solid"/>
          </a:ln>
        </p:spPr>
      </p:sp>
      <p:sp>
        <p:nvSpPr>
          <p:cNvPr id="20" name="Shape 17"/>
          <p:cNvSpPr/>
          <p:nvPr/>
        </p:nvSpPr>
        <p:spPr>
          <a:xfrm>
            <a:off x="6190059" y="6351032"/>
            <a:ext cx="680799" cy="1253014"/>
          </a:xfrm>
          <a:prstGeom prst="roundRect">
            <a:avLst>
              <a:gd name="adj" fmla="val 6471"/>
            </a:avLst>
          </a:prstGeom>
          <a:solidFill>
            <a:srgbClr val="CCE5FF"/>
          </a:solidFill>
          <a:ln/>
        </p:spPr>
      </p:sp>
      <p:sp>
        <p:nvSpPr>
          <p:cNvPr id="21" name="Text 18"/>
          <p:cNvSpPr/>
          <p:nvPr/>
        </p:nvSpPr>
        <p:spPr>
          <a:xfrm>
            <a:off x="6399014" y="6817995"/>
            <a:ext cx="255270" cy="319088"/>
          </a:xfrm>
          <a:prstGeom prst="rect">
            <a:avLst/>
          </a:prstGeom>
          <a:noFill/>
          <a:ln/>
        </p:spPr>
        <p:txBody>
          <a:bodyPr wrap="none" lIns="0" tIns="0" rIns="0" bIns="0" rtlCol="0" anchor="t"/>
          <a:lstStyle/>
          <a:p>
            <a:pPr algn="l" indent="0" marL="0">
              <a:lnSpc>
                <a:spcPts val="2000"/>
              </a:lnSpc>
              <a:buNone/>
            </a:pPr>
            <a:r>
              <a:rPr lang="en-US" sz="2000" b="1" dirty="0">
                <a:solidFill>
                  <a:srgbClr val="000000"/>
                </a:solidFill>
                <a:latin typeface="Nunito Sans Bold" pitchFamily="34" charset="0"/>
                <a:ea typeface="Nunito Sans Bold" pitchFamily="34" charset="-122"/>
                <a:cs typeface="Nunito Sans Bold" pitchFamily="34" charset="-120"/>
              </a:rPr>
              <a:t>4</a:t>
            </a:r>
            <a:endParaRPr lang="en-US" sz="2000" dirty="0"/>
          </a:p>
        </p:txBody>
      </p:sp>
      <p:sp>
        <p:nvSpPr>
          <p:cNvPr id="22" name="Text 19"/>
          <p:cNvSpPr/>
          <p:nvPr/>
        </p:nvSpPr>
        <p:spPr>
          <a:xfrm>
            <a:off x="7040999" y="6521172"/>
            <a:ext cx="2211586" cy="26586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Nunito Sans Bold" pitchFamily="34" charset="0"/>
                <a:ea typeface="Nunito Sans Bold" pitchFamily="34" charset="-122"/>
                <a:cs typeface="Nunito Sans Bold" pitchFamily="34" charset="-120"/>
              </a:rPr>
              <a:t>Production Monitoring</a:t>
            </a:r>
            <a:endParaRPr lang="en-US" sz="1650" dirty="0"/>
          </a:p>
        </p:txBody>
      </p:sp>
      <p:sp>
        <p:nvSpPr>
          <p:cNvPr id="23" name="Text 20"/>
          <p:cNvSpPr/>
          <p:nvPr/>
        </p:nvSpPr>
        <p:spPr>
          <a:xfrm>
            <a:off x="7040999" y="6889075"/>
            <a:ext cx="6885742" cy="544830"/>
          </a:xfrm>
          <a:prstGeom prst="rect">
            <a:avLst/>
          </a:prstGeom>
          <a:noFill/>
          <a:ln/>
        </p:spPr>
        <p:txBody>
          <a:bodyPr wrap="square" lIns="0" tIns="0" rIns="0" bIns="0" rtlCol="0" anchor="t"/>
          <a:lstStyle/>
          <a:p>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Fallback Strategy:</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Human handoff when confidence low. </a:t>
            </a:r>
            <a:pPr algn="l" indent="0" marL="0">
              <a:lnSpc>
                <a:spcPts val="2100"/>
              </a:lnSpc>
              <a:buNone/>
            </a:pPr>
            <a:r>
              <a:rPr lang="en-US" sz="1300" b="1" dirty="0">
                <a:solidFill>
                  <a:srgbClr val="000000"/>
                </a:solidFill>
                <a:latin typeface="Nunito Sans" pitchFamily="34" charset="0"/>
                <a:ea typeface="Nunito Sans" pitchFamily="34" charset="-122"/>
                <a:cs typeface="Nunito Sans" pitchFamily="34" charset="-120"/>
              </a:rPr>
              <a:t>Performance Tracking:</a:t>
            </a:r>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 Monitor response quality over time for continuous improvement.</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38426" y="507683"/>
            <a:ext cx="9605962" cy="576977"/>
          </a:xfrm>
          <a:prstGeom prst="rect">
            <a:avLst/>
          </a:prstGeom>
          <a:noFill/>
          <a:ln/>
        </p:spPr>
        <p:txBody>
          <a:bodyPr wrap="none" lIns="0" tIns="0" rIns="0" bIns="0" rtlCol="0" anchor="t"/>
          <a:lstStyle/>
          <a:p>
            <a:pPr algn="l" indent="0" marL="0">
              <a:lnSpc>
                <a:spcPts val="4500"/>
              </a:lnSpc>
              <a:buNone/>
            </a:pPr>
            <a:r>
              <a:rPr lang="en-US" sz="3600" b="1" dirty="0">
                <a:solidFill>
                  <a:srgbClr val="0066A1"/>
                </a:solidFill>
                <a:latin typeface="Nunito Sans Bold" pitchFamily="34" charset="0"/>
                <a:ea typeface="Nunito Sans Bold" pitchFamily="34" charset="-122"/>
                <a:cs typeface="Nunito Sans Bold" pitchFamily="34" charset="-120"/>
              </a:rPr>
              <a:t>When RNNs Struggle and How to Address It</a:t>
            </a:r>
            <a:endParaRPr lang="en-US" sz="3600" dirty="0"/>
          </a:p>
        </p:txBody>
      </p:sp>
      <p:sp>
        <p:nvSpPr>
          <p:cNvPr id="3" name="Shape 1"/>
          <p:cNvSpPr/>
          <p:nvPr/>
        </p:nvSpPr>
        <p:spPr>
          <a:xfrm>
            <a:off x="7303770" y="1453872"/>
            <a:ext cx="22860" cy="3708440"/>
          </a:xfrm>
          <a:prstGeom prst="roundRect">
            <a:avLst>
              <a:gd name="adj" fmla="val 339210"/>
            </a:avLst>
          </a:prstGeom>
          <a:solidFill>
            <a:srgbClr val="B2CBE5"/>
          </a:solidFill>
          <a:ln/>
        </p:spPr>
      </p:sp>
      <p:sp>
        <p:nvSpPr>
          <p:cNvPr id="4" name="Shape 2"/>
          <p:cNvSpPr/>
          <p:nvPr/>
        </p:nvSpPr>
        <p:spPr>
          <a:xfrm>
            <a:off x="715566" y="1453872"/>
            <a:ext cx="6576774" cy="1669613"/>
          </a:xfrm>
          <a:prstGeom prst="roundRect">
            <a:avLst>
              <a:gd name="adj" fmla="val 4644"/>
            </a:avLst>
          </a:prstGeom>
          <a:solidFill>
            <a:srgbClr val="CCE5FF"/>
          </a:solidFill>
          <a:ln w="7620">
            <a:solidFill>
              <a:srgbClr val="B2CBE5"/>
            </a:solidFill>
            <a:prstDash val="solid"/>
          </a:ln>
        </p:spPr>
      </p:sp>
      <p:sp>
        <p:nvSpPr>
          <p:cNvPr id="5" name="Text 3"/>
          <p:cNvSpPr/>
          <p:nvPr/>
        </p:nvSpPr>
        <p:spPr>
          <a:xfrm>
            <a:off x="4260056" y="1646039"/>
            <a:ext cx="2847737" cy="288369"/>
          </a:xfrm>
          <a:prstGeom prst="rect">
            <a:avLst/>
          </a:prstGeom>
          <a:noFill/>
          <a:ln/>
        </p:spPr>
        <p:txBody>
          <a:bodyPr wrap="none" lIns="0" tIns="0" rIns="0" bIns="0" rtlCol="0" anchor="t"/>
          <a:lstStyle/>
          <a:p>
            <a:pPr algn="r" indent="0" marL="0">
              <a:lnSpc>
                <a:spcPts val="2250"/>
              </a:lnSpc>
              <a:buNone/>
            </a:pPr>
            <a:r>
              <a:rPr lang="en-US" sz="1800" b="1" dirty="0">
                <a:solidFill>
                  <a:srgbClr val="000000"/>
                </a:solidFill>
                <a:latin typeface="Nunito Sans Bold" pitchFamily="34" charset="0"/>
                <a:ea typeface="Nunito Sans Bold" pitchFamily="34" charset="-122"/>
                <a:cs typeface="Nunito Sans Bold" pitchFamily="34" charset="-120"/>
              </a:rPr>
              <a:t>Computational Challenges</a:t>
            </a:r>
            <a:endParaRPr lang="en-US" sz="1800" dirty="0"/>
          </a:p>
        </p:txBody>
      </p:sp>
      <p:sp>
        <p:nvSpPr>
          <p:cNvPr id="6" name="Text 4"/>
          <p:cNvSpPr/>
          <p:nvPr/>
        </p:nvSpPr>
        <p:spPr>
          <a:xfrm>
            <a:off x="907733" y="2045137"/>
            <a:ext cx="6200061" cy="886182"/>
          </a:xfrm>
          <a:prstGeom prst="rect">
            <a:avLst/>
          </a:prstGeom>
          <a:noFill/>
          <a:ln/>
        </p:spPr>
        <p:txBody>
          <a:bodyPr wrap="square" lIns="0" tIns="0" rIns="0" bIns="0" rtlCol="0" anchor="t"/>
          <a:lstStyle/>
          <a:p>
            <a:pPr algn="r" indent="0" marL="0">
              <a:lnSpc>
                <a:spcPts val="2300"/>
              </a:lnSpc>
              <a:buNone/>
            </a:pPr>
            <a:r>
              <a:rPr lang="en-US" sz="1450" b="1" dirty="0">
                <a:solidFill>
                  <a:srgbClr val="000000"/>
                </a:solidFill>
                <a:latin typeface="Nunito Sans" pitchFamily="34" charset="0"/>
                <a:ea typeface="Nunito Sans" pitchFamily="34" charset="-122"/>
                <a:cs typeface="Nunito Sans" pitchFamily="34" charset="-120"/>
              </a:rPr>
              <a:t>Sequential Processing:</a:t>
            </a:r>
            <a:pPr algn="r"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 Can't parallelise like CNNs, limiting training speed. </a:t>
            </a:r>
            <a:pPr algn="r" indent="0" marL="0">
              <a:lnSpc>
                <a:spcPts val="2300"/>
              </a:lnSpc>
              <a:buNone/>
            </a:pPr>
            <a:r>
              <a:rPr lang="en-US" sz="1450" b="1" dirty="0">
                <a:solidFill>
                  <a:srgbClr val="000000"/>
                </a:solidFill>
                <a:latin typeface="Nunito Sans" pitchFamily="34" charset="0"/>
                <a:ea typeface="Nunito Sans" pitchFamily="34" charset="-122"/>
                <a:cs typeface="Nunito Sans" pitchFamily="34" charset="-120"/>
              </a:rPr>
              <a:t>Memory Requirements:</a:t>
            </a:r>
            <a:pPr algn="r"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 Grows with sequence length. </a:t>
            </a:r>
            <a:pPr algn="r" indent="0" marL="0">
              <a:lnSpc>
                <a:spcPts val="2300"/>
              </a:lnSpc>
              <a:buNone/>
            </a:pPr>
            <a:r>
              <a:rPr lang="en-US" sz="1450" b="1" dirty="0">
                <a:solidFill>
                  <a:srgbClr val="000000"/>
                </a:solidFill>
                <a:latin typeface="Nunito Sans" pitchFamily="34" charset="0"/>
                <a:ea typeface="Nunito Sans" pitchFamily="34" charset="-122"/>
                <a:cs typeface="Nunito Sans" pitchFamily="34" charset="-120"/>
              </a:rPr>
              <a:t>Training Time:</a:t>
            </a:r>
            <a:pPr algn="r"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 Slower than feedforward networks.</a:t>
            </a:r>
            <a:endParaRPr lang="en-US" sz="1450" dirty="0"/>
          </a:p>
        </p:txBody>
      </p:sp>
      <p:sp>
        <p:nvSpPr>
          <p:cNvPr id="7" name="Shape 5"/>
          <p:cNvSpPr/>
          <p:nvPr/>
        </p:nvSpPr>
        <p:spPr>
          <a:xfrm>
            <a:off x="7338060" y="3492698"/>
            <a:ext cx="6576774" cy="1669613"/>
          </a:xfrm>
          <a:prstGeom prst="rect">
            <a:avLst/>
          </a:prstGeom>
          <a:solidFill>
            <a:srgbClr val="CCE5FF"/>
          </a:solidFill>
          <a:ln w="7620">
            <a:solidFill>
              <a:srgbClr val="B2CBE5"/>
            </a:solidFill>
            <a:prstDash val="solid"/>
          </a:ln>
        </p:spPr>
      </p:sp>
      <p:sp>
        <p:nvSpPr>
          <p:cNvPr id="8" name="Text 6"/>
          <p:cNvSpPr/>
          <p:nvPr/>
        </p:nvSpPr>
        <p:spPr>
          <a:xfrm>
            <a:off x="7522607" y="3684865"/>
            <a:ext cx="2532340" cy="288369"/>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Nunito Sans Bold" pitchFamily="34" charset="0"/>
                <a:ea typeface="Nunito Sans Bold" pitchFamily="34" charset="-122"/>
                <a:cs typeface="Nunito Sans Bold" pitchFamily="34" charset="-120"/>
              </a:rPr>
              <a:t>Real-World Constraints</a:t>
            </a:r>
            <a:endParaRPr lang="en-US" sz="1800" dirty="0"/>
          </a:p>
        </p:txBody>
      </p:sp>
      <p:sp>
        <p:nvSpPr>
          <p:cNvPr id="9" name="Text 7"/>
          <p:cNvSpPr/>
          <p:nvPr/>
        </p:nvSpPr>
        <p:spPr>
          <a:xfrm>
            <a:off x="7522607" y="4083963"/>
            <a:ext cx="6200061" cy="886182"/>
          </a:xfrm>
          <a:prstGeom prst="rect">
            <a:avLst/>
          </a:prstGeom>
          <a:noFill/>
          <a:ln/>
        </p:spPr>
        <p:txBody>
          <a:bodyPr wrap="square" lIns="0" tIns="0" rIns="0" bIns="0" rtlCol="0" anchor="t"/>
          <a:lstStyle/>
          <a:p>
            <a:pPr algn="l" indent="0" marL="0">
              <a:lnSpc>
                <a:spcPts val="2300"/>
              </a:lnSpc>
              <a:buNone/>
            </a:pPr>
            <a:r>
              <a:rPr lang="en-US" sz="1450" b="1" dirty="0">
                <a:solidFill>
                  <a:srgbClr val="000000"/>
                </a:solidFill>
                <a:latin typeface="Nunito Sans" pitchFamily="34" charset="0"/>
                <a:ea typeface="Nunito Sans" pitchFamily="34" charset="-122"/>
                <a:cs typeface="Nunito Sans" pitchFamily="34" charset="-120"/>
              </a:rPr>
              <a:t>Latency:</a:t>
            </a:r>
            <a:pPr algn="l"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 Real-time applications need fast inference. </a:t>
            </a:r>
            <a:pPr algn="l" indent="0" marL="0">
              <a:lnSpc>
                <a:spcPts val="2300"/>
              </a:lnSpc>
              <a:buNone/>
            </a:pPr>
            <a:r>
              <a:rPr lang="en-US" sz="1450" b="1" dirty="0">
                <a:solidFill>
                  <a:srgbClr val="000000"/>
                </a:solidFill>
                <a:latin typeface="Nunito Sans" pitchFamily="34" charset="0"/>
                <a:ea typeface="Nunito Sans" pitchFamily="34" charset="-122"/>
                <a:cs typeface="Nunito Sans" pitchFamily="34" charset="-120"/>
              </a:rPr>
              <a:t>Resource Limitations:</a:t>
            </a:r>
            <a:pPr algn="l"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 Mobile devices have memory constraints. </a:t>
            </a:r>
            <a:pPr algn="l" indent="0" marL="0">
              <a:lnSpc>
                <a:spcPts val="2300"/>
              </a:lnSpc>
              <a:buNone/>
            </a:pPr>
            <a:r>
              <a:rPr lang="en-US" sz="1450" b="1" dirty="0">
                <a:solidFill>
                  <a:srgbClr val="000000"/>
                </a:solidFill>
                <a:latin typeface="Nunito Sans" pitchFamily="34" charset="0"/>
                <a:ea typeface="Nunito Sans" pitchFamily="34" charset="-122"/>
                <a:cs typeface="Nunito Sans" pitchFamily="34" charset="-120"/>
              </a:rPr>
              <a:t>Data Requirements:</a:t>
            </a:r>
            <a:pPr algn="l"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 Need large amounts of sequential data.</a:t>
            </a:r>
            <a:endParaRPr lang="en-US" sz="1450" dirty="0"/>
          </a:p>
        </p:txBody>
      </p:sp>
      <p:pic>
        <p:nvPicPr>
          <p:cNvPr id="10" name="Image 0" descr="preencoded.png">    </p:cNvPr>
          <p:cNvPicPr>
            <a:picLocks noChangeAspect="1"/>
          </p:cNvPicPr>
          <p:nvPr/>
        </p:nvPicPr>
        <p:blipFill>
          <a:blip r:embed="rId1"/>
          <a:stretch>
            <a:fillRect/>
          </a:stretch>
        </p:blipFill>
        <p:spPr>
          <a:xfrm>
            <a:off x="738426" y="5369957"/>
            <a:ext cx="184547" cy="230743"/>
          </a:xfrm>
          <a:prstGeom prst="rect">
            <a:avLst/>
          </a:prstGeom>
        </p:spPr>
      </p:pic>
      <p:sp>
        <p:nvSpPr>
          <p:cNvPr id="11" name="Shape 8"/>
          <p:cNvSpPr/>
          <p:nvPr/>
        </p:nvSpPr>
        <p:spPr>
          <a:xfrm>
            <a:off x="738426" y="5660827"/>
            <a:ext cx="4261485" cy="22860"/>
          </a:xfrm>
          <a:prstGeom prst="rect">
            <a:avLst/>
          </a:prstGeom>
          <a:solidFill>
            <a:srgbClr val="0079FA"/>
          </a:solidFill>
          <a:ln/>
        </p:spPr>
      </p:sp>
      <p:sp>
        <p:nvSpPr>
          <p:cNvPr id="12" name="Text 9"/>
          <p:cNvSpPr/>
          <p:nvPr/>
        </p:nvSpPr>
        <p:spPr>
          <a:xfrm>
            <a:off x="738426" y="5798820"/>
            <a:ext cx="2307788" cy="288369"/>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Nunito Sans Bold" pitchFamily="34" charset="0"/>
                <a:ea typeface="Nunito Sans Bold" pitchFamily="34" charset="-122"/>
                <a:cs typeface="Nunito Sans Bold" pitchFamily="34" charset="-120"/>
              </a:rPr>
              <a:t>Model Compression</a:t>
            </a:r>
            <a:endParaRPr lang="en-US" sz="1800" dirty="0"/>
          </a:p>
        </p:txBody>
      </p:sp>
      <p:sp>
        <p:nvSpPr>
          <p:cNvPr id="13" name="Text 10"/>
          <p:cNvSpPr/>
          <p:nvPr/>
        </p:nvSpPr>
        <p:spPr>
          <a:xfrm>
            <a:off x="738426" y="6197918"/>
            <a:ext cx="4261485" cy="886182"/>
          </a:xfrm>
          <a:prstGeom prst="rect">
            <a:avLst/>
          </a:prstGeom>
          <a:noFill/>
          <a:ln/>
        </p:spPr>
        <p:txBody>
          <a:bodyPr wrap="square" lIns="0" tIns="0" rIns="0" bIns="0" rtlCol="0" anchor="t"/>
          <a:lstStyle/>
          <a:p>
            <a:pPr algn="l"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Distillation and pruning techniques reduce model size while maintaining performance for deployment efficiency.</a:t>
            </a:r>
            <a:endParaRPr lang="en-US" sz="1450" dirty="0"/>
          </a:p>
        </p:txBody>
      </p:sp>
      <p:pic>
        <p:nvPicPr>
          <p:cNvPr id="14" name="Image 1" descr="preencoded.png">    </p:cNvPr>
          <p:cNvPicPr>
            <a:picLocks noChangeAspect="1"/>
          </p:cNvPicPr>
          <p:nvPr/>
        </p:nvPicPr>
        <p:blipFill>
          <a:blip r:embed="rId2"/>
          <a:stretch>
            <a:fillRect/>
          </a:stretch>
        </p:blipFill>
        <p:spPr>
          <a:xfrm>
            <a:off x="5184457" y="5369957"/>
            <a:ext cx="184547" cy="230743"/>
          </a:xfrm>
          <a:prstGeom prst="rect">
            <a:avLst/>
          </a:prstGeom>
        </p:spPr>
      </p:pic>
      <p:sp>
        <p:nvSpPr>
          <p:cNvPr id="15" name="Shape 11"/>
          <p:cNvSpPr/>
          <p:nvPr/>
        </p:nvSpPr>
        <p:spPr>
          <a:xfrm>
            <a:off x="5184457" y="5660827"/>
            <a:ext cx="4261485" cy="22860"/>
          </a:xfrm>
          <a:prstGeom prst="rect">
            <a:avLst/>
          </a:prstGeom>
          <a:solidFill>
            <a:srgbClr val="0079FA"/>
          </a:solidFill>
          <a:ln/>
        </p:spPr>
      </p:sp>
      <p:sp>
        <p:nvSpPr>
          <p:cNvPr id="16" name="Text 12"/>
          <p:cNvSpPr/>
          <p:nvPr/>
        </p:nvSpPr>
        <p:spPr>
          <a:xfrm>
            <a:off x="5184457" y="5798820"/>
            <a:ext cx="2307788" cy="288369"/>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Nunito Sans Bold" pitchFamily="34" charset="0"/>
                <a:ea typeface="Nunito Sans Bold" pitchFamily="34" charset="-122"/>
                <a:cs typeface="Nunito Sans Bold" pitchFamily="34" charset="-120"/>
              </a:rPr>
              <a:t>Hybrid Approaches</a:t>
            </a:r>
            <a:endParaRPr lang="en-US" sz="1800" dirty="0"/>
          </a:p>
        </p:txBody>
      </p:sp>
      <p:sp>
        <p:nvSpPr>
          <p:cNvPr id="17" name="Text 13"/>
          <p:cNvSpPr/>
          <p:nvPr/>
        </p:nvSpPr>
        <p:spPr>
          <a:xfrm>
            <a:off x="5184457" y="6197918"/>
            <a:ext cx="4261485" cy="886182"/>
          </a:xfrm>
          <a:prstGeom prst="rect">
            <a:avLst/>
          </a:prstGeom>
          <a:noFill/>
          <a:ln/>
        </p:spPr>
        <p:txBody>
          <a:bodyPr wrap="square" lIns="0" tIns="0" rIns="0" bIns="0" rtlCol="0" anchor="t"/>
          <a:lstStyle/>
          <a:p>
            <a:pPr algn="l"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Combine RNNs with CNNs or Transformers to leverage strengths of different architectures for optimal results.</a:t>
            </a:r>
            <a:endParaRPr lang="en-US" sz="1450" dirty="0"/>
          </a:p>
        </p:txBody>
      </p:sp>
      <p:pic>
        <p:nvPicPr>
          <p:cNvPr id="18" name="Image 2" descr="preencoded.png">    </p:cNvPr>
          <p:cNvPicPr>
            <a:picLocks noChangeAspect="1"/>
          </p:cNvPicPr>
          <p:nvPr/>
        </p:nvPicPr>
        <p:blipFill>
          <a:blip r:embed="rId3"/>
          <a:stretch>
            <a:fillRect/>
          </a:stretch>
        </p:blipFill>
        <p:spPr>
          <a:xfrm>
            <a:off x="9630489" y="5369957"/>
            <a:ext cx="184547" cy="230743"/>
          </a:xfrm>
          <a:prstGeom prst="rect">
            <a:avLst/>
          </a:prstGeom>
        </p:spPr>
      </p:pic>
      <p:sp>
        <p:nvSpPr>
          <p:cNvPr id="19" name="Shape 14"/>
          <p:cNvSpPr/>
          <p:nvPr/>
        </p:nvSpPr>
        <p:spPr>
          <a:xfrm>
            <a:off x="9630489" y="5660827"/>
            <a:ext cx="4261485" cy="22860"/>
          </a:xfrm>
          <a:prstGeom prst="rect">
            <a:avLst/>
          </a:prstGeom>
          <a:solidFill>
            <a:srgbClr val="0079FA"/>
          </a:solidFill>
          <a:ln/>
        </p:spPr>
      </p:sp>
      <p:sp>
        <p:nvSpPr>
          <p:cNvPr id="20" name="Text 15"/>
          <p:cNvSpPr/>
          <p:nvPr/>
        </p:nvSpPr>
        <p:spPr>
          <a:xfrm>
            <a:off x="9630489" y="5798820"/>
            <a:ext cx="2307788" cy="288369"/>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Nunito Sans Bold" pitchFamily="34" charset="0"/>
                <a:ea typeface="Nunito Sans Bold" pitchFamily="34" charset="-122"/>
                <a:cs typeface="Nunito Sans Bold" pitchFamily="34" charset="-120"/>
              </a:rPr>
              <a:t>Edge Computing</a:t>
            </a:r>
            <a:endParaRPr lang="en-US" sz="1800" dirty="0"/>
          </a:p>
        </p:txBody>
      </p:sp>
      <p:sp>
        <p:nvSpPr>
          <p:cNvPr id="21" name="Text 16"/>
          <p:cNvSpPr/>
          <p:nvPr/>
        </p:nvSpPr>
        <p:spPr>
          <a:xfrm>
            <a:off x="9630489" y="6197918"/>
            <a:ext cx="4261485" cy="886182"/>
          </a:xfrm>
          <a:prstGeom prst="rect">
            <a:avLst/>
          </a:prstGeom>
          <a:noFill/>
          <a:ln/>
        </p:spPr>
        <p:txBody>
          <a:bodyPr wrap="square" lIns="0" tIns="0" rIns="0" bIns="0" rtlCol="0" anchor="t"/>
          <a:lstStyle/>
          <a:p>
            <a:pPr algn="l"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Optimise models for deployment environment, balancing accuracy with response time and resource constraints.</a:t>
            </a:r>
            <a:endParaRPr lang="en-US" sz="1450" dirty="0"/>
          </a:p>
        </p:txBody>
      </p:sp>
      <p:sp>
        <p:nvSpPr>
          <p:cNvPr id="22" name="Text 17"/>
          <p:cNvSpPr/>
          <p:nvPr/>
        </p:nvSpPr>
        <p:spPr>
          <a:xfrm>
            <a:off x="738426" y="7430214"/>
            <a:ext cx="13153549" cy="295394"/>
          </a:xfrm>
          <a:prstGeom prst="rect">
            <a:avLst/>
          </a:prstGeom>
          <a:noFill/>
          <a:ln/>
        </p:spPr>
        <p:txBody>
          <a:bodyPr wrap="none" lIns="0" tIns="0" rIns="0" bIns="0" rtlCol="0" anchor="t"/>
          <a:lstStyle/>
          <a:p>
            <a:pPr algn="l" indent="0" marL="0">
              <a:lnSpc>
                <a:spcPts val="2300"/>
              </a:lnSpc>
              <a:buNone/>
            </a:pPr>
            <a:r>
              <a:rPr lang="en-US" sz="1450" b="1" dirty="0">
                <a:solidFill>
                  <a:srgbClr val="000000"/>
                </a:solidFill>
                <a:latin typeface="Nunito Sans" pitchFamily="34" charset="0"/>
                <a:ea typeface="Nunito Sans" pitchFamily="34" charset="-122"/>
                <a:cs typeface="Nunito Sans" pitchFamily="34" charset="-120"/>
              </a:rPr>
              <a:t>Voice Assistant Example:</a:t>
            </a:r>
            <a:pPr algn="l" indent="0" marL="0">
              <a:lnSpc>
                <a:spcPts val="2300"/>
              </a:lnSpc>
              <a:buNone/>
            </a:pPr>
            <a:r>
              <a:rPr lang="en-US" sz="1450" dirty="0">
                <a:solidFill>
                  <a:srgbClr val="000000"/>
                </a:solidFill>
                <a:latin typeface="Nunito Sans" pitchFamily="34" charset="0"/>
                <a:ea typeface="Nunito Sans" pitchFamily="34" charset="-122"/>
                <a:cs typeface="Nunito Sans" pitchFamily="34" charset="-120"/>
              </a:rPr>
              <a:t> Balance accuracy vs response time, handle diverse accents and background noise, work offline when needed.</a:t>
            </a:r>
            <a:endParaRPr lang="en-US" sz="1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789748"/>
          </a:xfrm>
          <a:prstGeom prst="rect">
            <a:avLst/>
          </a:prstGeom>
        </p:spPr>
      </p:pic>
      <p:sp>
        <p:nvSpPr>
          <p:cNvPr id="3" name="Text 0"/>
          <p:cNvSpPr/>
          <p:nvPr/>
        </p:nvSpPr>
        <p:spPr>
          <a:xfrm>
            <a:off x="572691" y="2296120"/>
            <a:ext cx="8879919" cy="447437"/>
          </a:xfrm>
          <a:prstGeom prst="rect">
            <a:avLst/>
          </a:prstGeom>
          <a:noFill/>
          <a:ln/>
        </p:spPr>
        <p:txBody>
          <a:bodyPr wrap="none" lIns="0" tIns="0" rIns="0" bIns="0" rtlCol="0" anchor="t"/>
          <a:lstStyle/>
          <a:p>
            <a:pPr algn="l" indent="0" marL="0">
              <a:lnSpc>
                <a:spcPts val="3500"/>
              </a:lnSpc>
              <a:buNone/>
            </a:pPr>
            <a:r>
              <a:rPr lang="en-US" sz="2800" b="1" dirty="0">
                <a:solidFill>
                  <a:srgbClr val="0066A1"/>
                </a:solidFill>
                <a:latin typeface="Nunito Sans Bold" pitchFamily="34" charset="0"/>
                <a:ea typeface="Nunito Sans Bold" pitchFamily="34" charset="-122"/>
                <a:cs typeface="Nunito Sans Bold" pitchFamily="34" charset="-120"/>
              </a:rPr>
              <a:t>From RNNs to Transformers: The Evolution Continues</a:t>
            </a:r>
            <a:endParaRPr lang="en-US" sz="2800" dirty="0"/>
          </a:p>
        </p:txBody>
      </p:sp>
      <p:sp>
        <p:nvSpPr>
          <p:cNvPr id="4" name="Shape 1"/>
          <p:cNvSpPr/>
          <p:nvPr/>
        </p:nvSpPr>
        <p:spPr>
          <a:xfrm>
            <a:off x="7307580" y="2958227"/>
            <a:ext cx="15240" cy="3534847"/>
          </a:xfrm>
          <a:prstGeom prst="roundRect">
            <a:avLst>
              <a:gd name="adj" fmla="val 394612"/>
            </a:avLst>
          </a:prstGeom>
          <a:solidFill>
            <a:srgbClr val="B2CBE5"/>
          </a:solidFill>
          <a:ln/>
        </p:spPr>
      </p:sp>
      <p:sp>
        <p:nvSpPr>
          <p:cNvPr id="5" name="Shape 2"/>
          <p:cNvSpPr/>
          <p:nvPr/>
        </p:nvSpPr>
        <p:spPr>
          <a:xfrm>
            <a:off x="6739950" y="3111579"/>
            <a:ext cx="429458" cy="15240"/>
          </a:xfrm>
          <a:prstGeom prst="roundRect">
            <a:avLst>
              <a:gd name="adj" fmla="val 394612"/>
            </a:avLst>
          </a:prstGeom>
          <a:solidFill>
            <a:srgbClr val="B2CBE5"/>
          </a:solidFill>
          <a:ln/>
        </p:spPr>
      </p:sp>
      <p:sp>
        <p:nvSpPr>
          <p:cNvPr id="6" name="Shape 3"/>
          <p:cNvSpPr/>
          <p:nvPr/>
        </p:nvSpPr>
        <p:spPr>
          <a:xfrm>
            <a:off x="7154168" y="2958227"/>
            <a:ext cx="322064" cy="322064"/>
          </a:xfrm>
          <a:prstGeom prst="roundRect">
            <a:avLst>
              <a:gd name="adj" fmla="val 18673"/>
            </a:avLst>
          </a:prstGeom>
          <a:solidFill>
            <a:srgbClr val="CCE5FF"/>
          </a:solidFill>
          <a:ln w="7620">
            <a:solidFill>
              <a:srgbClr val="B2CBE5"/>
            </a:solidFill>
            <a:prstDash val="solid"/>
          </a:ln>
        </p:spPr>
      </p:sp>
      <p:sp>
        <p:nvSpPr>
          <p:cNvPr id="7" name="Text 4"/>
          <p:cNvSpPr/>
          <p:nvPr/>
        </p:nvSpPr>
        <p:spPr>
          <a:xfrm>
            <a:off x="7207806" y="2985016"/>
            <a:ext cx="214670" cy="268367"/>
          </a:xfrm>
          <a:prstGeom prst="rect">
            <a:avLst/>
          </a:prstGeom>
          <a:noFill/>
          <a:ln/>
        </p:spPr>
        <p:txBody>
          <a:bodyPr wrap="none" lIns="0" tIns="0" rIns="0" bIns="0" rtlCol="0" anchor="t"/>
          <a:lstStyle/>
          <a:p>
            <a:pPr algn="ctr" indent="0" marL="0">
              <a:lnSpc>
                <a:spcPts val="1650"/>
              </a:lnSpc>
              <a:buNone/>
            </a:pPr>
            <a:r>
              <a:rPr lang="en-US" sz="1650" b="1" dirty="0">
                <a:solidFill>
                  <a:srgbClr val="000000"/>
                </a:solidFill>
                <a:latin typeface="Nunito Sans Bold" pitchFamily="34" charset="0"/>
                <a:ea typeface="Nunito Sans Bold" pitchFamily="34" charset="-122"/>
                <a:cs typeface="Nunito Sans Bold" pitchFamily="34" charset="-120"/>
              </a:rPr>
              <a:t>1</a:t>
            </a:r>
            <a:endParaRPr lang="en-US" sz="1650" dirty="0"/>
          </a:p>
        </p:txBody>
      </p:sp>
      <p:sp>
        <p:nvSpPr>
          <p:cNvPr id="8" name="Text 5"/>
          <p:cNvSpPr/>
          <p:nvPr/>
        </p:nvSpPr>
        <p:spPr>
          <a:xfrm>
            <a:off x="4809530" y="3007400"/>
            <a:ext cx="1789748" cy="223599"/>
          </a:xfrm>
          <a:prstGeom prst="rect">
            <a:avLst/>
          </a:prstGeom>
          <a:noFill/>
          <a:ln/>
        </p:spPr>
        <p:txBody>
          <a:bodyPr wrap="none" lIns="0" tIns="0" rIns="0" bIns="0" rtlCol="0" anchor="t"/>
          <a:lstStyle/>
          <a:p>
            <a:pPr algn="r" indent="0" marL="0">
              <a:lnSpc>
                <a:spcPts val="1750"/>
              </a:lnSpc>
              <a:buNone/>
            </a:pPr>
            <a:r>
              <a:rPr lang="en-US" sz="1400" b="1" dirty="0">
                <a:solidFill>
                  <a:srgbClr val="000000"/>
                </a:solidFill>
                <a:latin typeface="Nunito Sans Bold" pitchFamily="34" charset="0"/>
                <a:ea typeface="Nunito Sans Bold" pitchFamily="34" charset="-122"/>
                <a:cs typeface="Nunito Sans Bold" pitchFamily="34" charset="-120"/>
              </a:rPr>
              <a:t>1990s: Basic RNNs</a:t>
            </a:r>
            <a:endParaRPr lang="en-US" sz="1400" dirty="0"/>
          </a:p>
        </p:txBody>
      </p:sp>
      <p:sp>
        <p:nvSpPr>
          <p:cNvPr id="9" name="Text 6"/>
          <p:cNvSpPr/>
          <p:nvPr/>
        </p:nvSpPr>
        <p:spPr>
          <a:xfrm>
            <a:off x="572691" y="3316843"/>
            <a:ext cx="6026587" cy="458153"/>
          </a:xfrm>
          <a:prstGeom prst="rect">
            <a:avLst/>
          </a:prstGeom>
          <a:noFill/>
          <a:ln/>
        </p:spPr>
        <p:txBody>
          <a:bodyPr wrap="square" lIns="0" tIns="0" rIns="0" bIns="0" rtlCol="0" anchor="t"/>
          <a:lstStyle/>
          <a:p>
            <a:pPr algn="r" indent="0" marL="0">
              <a:lnSpc>
                <a:spcPts val="1800"/>
              </a:lnSpc>
              <a:buNone/>
            </a:pPr>
            <a:r>
              <a:rPr lang="en-US" sz="1100" dirty="0">
                <a:solidFill>
                  <a:srgbClr val="000000"/>
                </a:solidFill>
                <a:latin typeface="Nunito Sans" pitchFamily="34" charset="0"/>
                <a:ea typeface="Nunito Sans" pitchFamily="34" charset="-122"/>
                <a:cs typeface="Nunito Sans" pitchFamily="34" charset="-120"/>
              </a:rPr>
              <a:t>Simple recurrent networks for basic sequence processing tasks, limited by vanishing gradient problems.</a:t>
            </a:r>
            <a:endParaRPr lang="en-US" sz="1100" dirty="0"/>
          </a:p>
        </p:txBody>
      </p:sp>
      <p:sp>
        <p:nvSpPr>
          <p:cNvPr id="10" name="Shape 7"/>
          <p:cNvSpPr/>
          <p:nvPr/>
        </p:nvSpPr>
        <p:spPr>
          <a:xfrm>
            <a:off x="7460992" y="3970615"/>
            <a:ext cx="429458" cy="15240"/>
          </a:xfrm>
          <a:prstGeom prst="roundRect">
            <a:avLst>
              <a:gd name="adj" fmla="val 394612"/>
            </a:avLst>
          </a:prstGeom>
          <a:solidFill>
            <a:srgbClr val="B2CBE5"/>
          </a:solidFill>
          <a:ln/>
        </p:spPr>
      </p:sp>
      <p:sp>
        <p:nvSpPr>
          <p:cNvPr id="11" name="Shape 8"/>
          <p:cNvSpPr/>
          <p:nvPr/>
        </p:nvSpPr>
        <p:spPr>
          <a:xfrm>
            <a:off x="7154168" y="3817263"/>
            <a:ext cx="322064" cy="322064"/>
          </a:xfrm>
          <a:prstGeom prst="roundRect">
            <a:avLst>
              <a:gd name="adj" fmla="val 18673"/>
            </a:avLst>
          </a:prstGeom>
          <a:solidFill>
            <a:srgbClr val="CCE5FF"/>
          </a:solidFill>
          <a:ln w="7620">
            <a:solidFill>
              <a:srgbClr val="B2CBE5"/>
            </a:solidFill>
            <a:prstDash val="solid"/>
          </a:ln>
        </p:spPr>
      </p:sp>
      <p:sp>
        <p:nvSpPr>
          <p:cNvPr id="12" name="Text 9"/>
          <p:cNvSpPr/>
          <p:nvPr/>
        </p:nvSpPr>
        <p:spPr>
          <a:xfrm>
            <a:off x="7207806" y="3844052"/>
            <a:ext cx="214670" cy="268367"/>
          </a:xfrm>
          <a:prstGeom prst="rect">
            <a:avLst/>
          </a:prstGeom>
          <a:noFill/>
          <a:ln/>
        </p:spPr>
        <p:txBody>
          <a:bodyPr wrap="none" lIns="0" tIns="0" rIns="0" bIns="0" rtlCol="0" anchor="t"/>
          <a:lstStyle/>
          <a:p>
            <a:pPr algn="ctr" indent="0" marL="0">
              <a:lnSpc>
                <a:spcPts val="1650"/>
              </a:lnSpc>
              <a:buNone/>
            </a:pPr>
            <a:r>
              <a:rPr lang="en-US" sz="1650" b="1" dirty="0">
                <a:solidFill>
                  <a:srgbClr val="000000"/>
                </a:solidFill>
                <a:latin typeface="Nunito Sans Bold" pitchFamily="34" charset="0"/>
                <a:ea typeface="Nunito Sans Bold" pitchFamily="34" charset="-122"/>
                <a:cs typeface="Nunito Sans Bold" pitchFamily="34" charset="-120"/>
              </a:rPr>
              <a:t>2</a:t>
            </a:r>
            <a:endParaRPr lang="en-US" sz="1650" dirty="0"/>
          </a:p>
        </p:txBody>
      </p:sp>
      <p:sp>
        <p:nvSpPr>
          <p:cNvPr id="13" name="Text 10"/>
          <p:cNvSpPr/>
          <p:nvPr/>
        </p:nvSpPr>
        <p:spPr>
          <a:xfrm>
            <a:off x="8031123" y="3866436"/>
            <a:ext cx="2025491" cy="223599"/>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Nunito Sans Bold" pitchFamily="34" charset="0"/>
                <a:ea typeface="Nunito Sans Bold" pitchFamily="34" charset="-122"/>
                <a:cs typeface="Nunito Sans Bold" pitchFamily="34" charset="-120"/>
              </a:rPr>
              <a:t>2000s: LSTM Revolution</a:t>
            </a:r>
            <a:endParaRPr lang="en-US" sz="1400" dirty="0"/>
          </a:p>
        </p:txBody>
      </p:sp>
      <p:sp>
        <p:nvSpPr>
          <p:cNvPr id="14" name="Text 11"/>
          <p:cNvSpPr/>
          <p:nvPr/>
        </p:nvSpPr>
        <p:spPr>
          <a:xfrm>
            <a:off x="8031123" y="4175879"/>
            <a:ext cx="6026587" cy="458153"/>
          </a:xfrm>
          <a:prstGeom prst="rect">
            <a:avLst/>
          </a:prstGeom>
          <a:noFill/>
          <a:ln/>
        </p:spPr>
        <p:txBody>
          <a:bodyPr wrap="square" lIns="0" tIns="0" rIns="0" bIns="0" rtlCol="0" anchor="t"/>
          <a:lstStyle/>
          <a:p>
            <a:pPr algn="l" indent="0" marL="0">
              <a:lnSpc>
                <a:spcPts val="1800"/>
              </a:lnSpc>
              <a:buNone/>
            </a:pPr>
            <a:r>
              <a:rPr lang="en-US" sz="1100" dirty="0">
                <a:solidFill>
                  <a:srgbClr val="000000"/>
                </a:solidFill>
                <a:latin typeface="Nunito Sans" pitchFamily="34" charset="0"/>
                <a:ea typeface="Nunito Sans" pitchFamily="34" charset="-122"/>
                <a:cs typeface="Nunito Sans" pitchFamily="34" charset="-120"/>
              </a:rPr>
              <a:t>Long Short-Term Memory networks solve long-term dependencies, enabling more complex sequence modelling.</a:t>
            </a:r>
            <a:endParaRPr lang="en-US" sz="1100" dirty="0"/>
          </a:p>
        </p:txBody>
      </p:sp>
      <p:sp>
        <p:nvSpPr>
          <p:cNvPr id="15" name="Shape 12"/>
          <p:cNvSpPr/>
          <p:nvPr/>
        </p:nvSpPr>
        <p:spPr>
          <a:xfrm>
            <a:off x="6739950" y="4711065"/>
            <a:ext cx="429458" cy="15240"/>
          </a:xfrm>
          <a:prstGeom prst="roundRect">
            <a:avLst>
              <a:gd name="adj" fmla="val 394612"/>
            </a:avLst>
          </a:prstGeom>
          <a:solidFill>
            <a:srgbClr val="B2CBE5"/>
          </a:solidFill>
          <a:ln/>
        </p:spPr>
      </p:sp>
      <p:sp>
        <p:nvSpPr>
          <p:cNvPr id="16" name="Shape 13"/>
          <p:cNvSpPr/>
          <p:nvPr/>
        </p:nvSpPr>
        <p:spPr>
          <a:xfrm>
            <a:off x="7154168" y="4557713"/>
            <a:ext cx="322064" cy="322064"/>
          </a:xfrm>
          <a:prstGeom prst="roundRect">
            <a:avLst>
              <a:gd name="adj" fmla="val 18673"/>
            </a:avLst>
          </a:prstGeom>
          <a:solidFill>
            <a:srgbClr val="CCE5FF"/>
          </a:solidFill>
          <a:ln w="7620">
            <a:solidFill>
              <a:srgbClr val="B2CBE5"/>
            </a:solidFill>
            <a:prstDash val="solid"/>
          </a:ln>
        </p:spPr>
      </p:sp>
      <p:sp>
        <p:nvSpPr>
          <p:cNvPr id="17" name="Text 14"/>
          <p:cNvSpPr/>
          <p:nvPr/>
        </p:nvSpPr>
        <p:spPr>
          <a:xfrm>
            <a:off x="7207806" y="4584502"/>
            <a:ext cx="214670" cy="268367"/>
          </a:xfrm>
          <a:prstGeom prst="rect">
            <a:avLst/>
          </a:prstGeom>
          <a:noFill/>
          <a:ln/>
        </p:spPr>
        <p:txBody>
          <a:bodyPr wrap="none" lIns="0" tIns="0" rIns="0" bIns="0" rtlCol="0" anchor="t"/>
          <a:lstStyle/>
          <a:p>
            <a:pPr algn="ctr" indent="0" marL="0">
              <a:lnSpc>
                <a:spcPts val="1650"/>
              </a:lnSpc>
              <a:buNone/>
            </a:pPr>
            <a:r>
              <a:rPr lang="en-US" sz="1650" b="1" dirty="0">
                <a:solidFill>
                  <a:srgbClr val="000000"/>
                </a:solidFill>
                <a:latin typeface="Nunito Sans Bold" pitchFamily="34" charset="0"/>
                <a:ea typeface="Nunito Sans Bold" pitchFamily="34" charset="-122"/>
                <a:cs typeface="Nunito Sans Bold" pitchFamily="34" charset="-120"/>
              </a:rPr>
              <a:t>3</a:t>
            </a:r>
            <a:endParaRPr lang="en-US" sz="1650" dirty="0"/>
          </a:p>
        </p:txBody>
      </p:sp>
      <p:sp>
        <p:nvSpPr>
          <p:cNvPr id="18" name="Text 15"/>
          <p:cNvSpPr/>
          <p:nvPr/>
        </p:nvSpPr>
        <p:spPr>
          <a:xfrm>
            <a:off x="4135993" y="4606885"/>
            <a:ext cx="2463284" cy="223599"/>
          </a:xfrm>
          <a:prstGeom prst="rect">
            <a:avLst/>
          </a:prstGeom>
          <a:noFill/>
          <a:ln/>
        </p:spPr>
        <p:txBody>
          <a:bodyPr wrap="none" lIns="0" tIns="0" rIns="0" bIns="0" rtlCol="0" anchor="t"/>
          <a:lstStyle/>
          <a:p>
            <a:pPr algn="r" indent="0" marL="0">
              <a:lnSpc>
                <a:spcPts val="1750"/>
              </a:lnSpc>
              <a:buNone/>
            </a:pPr>
            <a:r>
              <a:rPr lang="en-US" sz="1400" b="1" dirty="0">
                <a:solidFill>
                  <a:srgbClr val="000000"/>
                </a:solidFill>
                <a:latin typeface="Nunito Sans Bold" pitchFamily="34" charset="0"/>
                <a:ea typeface="Nunito Sans Bold" pitchFamily="34" charset="-122"/>
                <a:cs typeface="Nunito Sans Bold" pitchFamily="34" charset="-120"/>
              </a:rPr>
              <a:t>2010s: Attention Mechanisms</a:t>
            </a:r>
            <a:endParaRPr lang="en-US" sz="1400" dirty="0"/>
          </a:p>
        </p:txBody>
      </p:sp>
      <p:sp>
        <p:nvSpPr>
          <p:cNvPr id="19" name="Text 16"/>
          <p:cNvSpPr/>
          <p:nvPr/>
        </p:nvSpPr>
        <p:spPr>
          <a:xfrm>
            <a:off x="572691" y="4916329"/>
            <a:ext cx="6026587" cy="458153"/>
          </a:xfrm>
          <a:prstGeom prst="rect">
            <a:avLst/>
          </a:prstGeom>
          <a:noFill/>
          <a:ln/>
        </p:spPr>
        <p:txBody>
          <a:bodyPr wrap="square" lIns="0" tIns="0" rIns="0" bIns="0" rtlCol="0" anchor="t"/>
          <a:lstStyle/>
          <a:p>
            <a:pPr algn="r" indent="0" marL="0">
              <a:lnSpc>
                <a:spcPts val="1800"/>
              </a:lnSpc>
              <a:buNone/>
            </a:pPr>
            <a:r>
              <a:rPr lang="en-US" sz="1100" dirty="0">
                <a:solidFill>
                  <a:srgbClr val="000000"/>
                </a:solidFill>
                <a:latin typeface="Nunito Sans" pitchFamily="34" charset="0"/>
                <a:ea typeface="Nunito Sans" pitchFamily="34" charset="-122"/>
                <a:cs typeface="Nunito Sans" pitchFamily="34" charset="-120"/>
              </a:rPr>
              <a:t>Attention improves translation quality by allowing models to focus on relevant parts of input sequences.</a:t>
            </a:r>
            <a:endParaRPr lang="en-US" sz="1100" dirty="0"/>
          </a:p>
        </p:txBody>
      </p:sp>
      <p:sp>
        <p:nvSpPr>
          <p:cNvPr id="20" name="Shape 17"/>
          <p:cNvSpPr/>
          <p:nvPr/>
        </p:nvSpPr>
        <p:spPr>
          <a:xfrm>
            <a:off x="7460992" y="5451634"/>
            <a:ext cx="429458" cy="15240"/>
          </a:xfrm>
          <a:prstGeom prst="roundRect">
            <a:avLst>
              <a:gd name="adj" fmla="val 394612"/>
            </a:avLst>
          </a:prstGeom>
          <a:solidFill>
            <a:srgbClr val="B2CBE5"/>
          </a:solidFill>
          <a:ln/>
        </p:spPr>
      </p:sp>
      <p:sp>
        <p:nvSpPr>
          <p:cNvPr id="21" name="Shape 18"/>
          <p:cNvSpPr/>
          <p:nvPr/>
        </p:nvSpPr>
        <p:spPr>
          <a:xfrm>
            <a:off x="7154168" y="5298281"/>
            <a:ext cx="322064" cy="322064"/>
          </a:xfrm>
          <a:prstGeom prst="roundRect">
            <a:avLst>
              <a:gd name="adj" fmla="val 18673"/>
            </a:avLst>
          </a:prstGeom>
          <a:solidFill>
            <a:srgbClr val="CCE5FF"/>
          </a:solidFill>
          <a:ln w="7620">
            <a:solidFill>
              <a:srgbClr val="B2CBE5"/>
            </a:solidFill>
            <a:prstDash val="solid"/>
          </a:ln>
        </p:spPr>
      </p:sp>
      <p:sp>
        <p:nvSpPr>
          <p:cNvPr id="22" name="Text 19"/>
          <p:cNvSpPr/>
          <p:nvPr/>
        </p:nvSpPr>
        <p:spPr>
          <a:xfrm>
            <a:off x="7207806" y="5325070"/>
            <a:ext cx="214670" cy="268367"/>
          </a:xfrm>
          <a:prstGeom prst="rect">
            <a:avLst/>
          </a:prstGeom>
          <a:noFill/>
          <a:ln/>
        </p:spPr>
        <p:txBody>
          <a:bodyPr wrap="none" lIns="0" tIns="0" rIns="0" bIns="0" rtlCol="0" anchor="t"/>
          <a:lstStyle/>
          <a:p>
            <a:pPr algn="ctr" indent="0" marL="0">
              <a:lnSpc>
                <a:spcPts val="1650"/>
              </a:lnSpc>
              <a:buNone/>
            </a:pPr>
            <a:r>
              <a:rPr lang="en-US" sz="1650" b="1" dirty="0">
                <a:solidFill>
                  <a:srgbClr val="000000"/>
                </a:solidFill>
                <a:latin typeface="Nunito Sans Bold" pitchFamily="34" charset="0"/>
                <a:ea typeface="Nunito Sans Bold" pitchFamily="34" charset="-122"/>
                <a:cs typeface="Nunito Sans Bold" pitchFamily="34" charset="-120"/>
              </a:rPr>
              <a:t>4</a:t>
            </a:r>
            <a:endParaRPr lang="en-US" sz="1650" dirty="0"/>
          </a:p>
        </p:txBody>
      </p:sp>
      <p:sp>
        <p:nvSpPr>
          <p:cNvPr id="23" name="Text 20"/>
          <p:cNvSpPr/>
          <p:nvPr/>
        </p:nvSpPr>
        <p:spPr>
          <a:xfrm>
            <a:off x="8031123" y="5347454"/>
            <a:ext cx="1967032" cy="223599"/>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Nunito Sans Bold" pitchFamily="34" charset="0"/>
                <a:ea typeface="Nunito Sans Bold" pitchFamily="34" charset="-122"/>
                <a:cs typeface="Nunito Sans Bold" pitchFamily="34" charset="-120"/>
              </a:rPr>
              <a:t>2017+: Transformer Era</a:t>
            </a:r>
            <a:endParaRPr lang="en-US" sz="1400" dirty="0"/>
          </a:p>
        </p:txBody>
      </p:sp>
      <p:sp>
        <p:nvSpPr>
          <p:cNvPr id="24" name="Text 21"/>
          <p:cNvSpPr/>
          <p:nvPr/>
        </p:nvSpPr>
        <p:spPr>
          <a:xfrm>
            <a:off x="8031123" y="5656898"/>
            <a:ext cx="6026587" cy="458153"/>
          </a:xfrm>
          <a:prstGeom prst="rect">
            <a:avLst/>
          </a:prstGeom>
          <a:noFill/>
          <a:ln/>
        </p:spPr>
        <p:txBody>
          <a:bodyPr wrap="square" lIns="0" tIns="0" rIns="0" bIns="0" rtlCol="0" anchor="t"/>
          <a:lstStyle/>
          <a:p>
            <a:pPr algn="l" indent="0" marL="0">
              <a:lnSpc>
                <a:spcPts val="1800"/>
              </a:lnSpc>
              <a:buNone/>
            </a:pPr>
            <a:r>
              <a:rPr lang="en-US" sz="1100" dirty="0">
                <a:solidFill>
                  <a:srgbClr val="000000"/>
                </a:solidFill>
                <a:latin typeface="Nunito Sans" pitchFamily="34" charset="0"/>
                <a:ea typeface="Nunito Sans" pitchFamily="34" charset="-122"/>
                <a:cs typeface="Nunito Sans" pitchFamily="34" charset="-120"/>
              </a:rPr>
              <a:t>Transformers revolutionise NLP with parallelisation, global context, and scalability for very long sequences.</a:t>
            </a:r>
            <a:endParaRPr lang="en-US" sz="1100" dirty="0"/>
          </a:p>
        </p:txBody>
      </p:sp>
      <p:sp>
        <p:nvSpPr>
          <p:cNvPr id="25" name="Shape 22"/>
          <p:cNvSpPr/>
          <p:nvPr/>
        </p:nvSpPr>
        <p:spPr>
          <a:xfrm>
            <a:off x="572691" y="6654046"/>
            <a:ext cx="13485019" cy="1069062"/>
          </a:xfrm>
          <a:prstGeom prst="roundRect">
            <a:avLst>
              <a:gd name="adj" fmla="val 5625"/>
            </a:avLst>
          </a:prstGeom>
          <a:solidFill>
            <a:srgbClr val="CCE5FF"/>
          </a:solidFill>
          <a:ln w="7620">
            <a:solidFill>
              <a:srgbClr val="B2CBE5"/>
            </a:solidFill>
            <a:prstDash val="solid"/>
          </a:ln>
        </p:spPr>
      </p:sp>
      <p:sp>
        <p:nvSpPr>
          <p:cNvPr id="26" name="Shape 23"/>
          <p:cNvSpPr/>
          <p:nvPr/>
        </p:nvSpPr>
        <p:spPr>
          <a:xfrm>
            <a:off x="580311" y="6661666"/>
            <a:ext cx="4489847" cy="1053822"/>
          </a:xfrm>
          <a:prstGeom prst="roundRect">
            <a:avLst>
              <a:gd name="adj" fmla="val 5707"/>
            </a:avLst>
          </a:prstGeom>
          <a:solidFill>
            <a:srgbClr val="CCE5FF"/>
          </a:solidFill>
          <a:ln/>
        </p:spPr>
      </p:sp>
      <p:sp>
        <p:nvSpPr>
          <p:cNvPr id="27" name="Text 24"/>
          <p:cNvSpPr/>
          <p:nvPr/>
        </p:nvSpPr>
        <p:spPr>
          <a:xfrm>
            <a:off x="723424" y="6804779"/>
            <a:ext cx="1789748" cy="223599"/>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Nunito Sans Bold" pitchFamily="34" charset="0"/>
                <a:ea typeface="Nunito Sans Bold" pitchFamily="34" charset="-122"/>
                <a:cs typeface="Nunito Sans Bold" pitchFamily="34" charset="-120"/>
              </a:rPr>
              <a:t>RNNs/LSTMs</a:t>
            </a:r>
            <a:endParaRPr lang="en-US" sz="1400" dirty="0"/>
          </a:p>
        </p:txBody>
      </p:sp>
      <p:sp>
        <p:nvSpPr>
          <p:cNvPr id="28" name="Text 25"/>
          <p:cNvSpPr/>
          <p:nvPr/>
        </p:nvSpPr>
        <p:spPr>
          <a:xfrm>
            <a:off x="723424" y="7114223"/>
            <a:ext cx="3988832" cy="458153"/>
          </a:xfrm>
          <a:prstGeom prst="rect">
            <a:avLst/>
          </a:prstGeom>
          <a:noFill/>
          <a:ln/>
        </p:spPr>
        <p:txBody>
          <a:bodyPr wrap="square" lIns="0" tIns="0" rIns="0" bIns="0" rtlCol="0" anchor="t"/>
          <a:lstStyle/>
          <a:p>
            <a:pPr algn="l" indent="0" marL="0">
              <a:lnSpc>
                <a:spcPts val="1800"/>
              </a:lnSpc>
              <a:buNone/>
            </a:pPr>
            <a:r>
              <a:rPr lang="en-US" sz="1100" dirty="0">
                <a:solidFill>
                  <a:srgbClr val="000000"/>
                </a:solidFill>
                <a:latin typeface="Nunito Sans" pitchFamily="34" charset="0"/>
                <a:ea typeface="Nunito Sans" pitchFamily="34" charset="-122"/>
                <a:cs typeface="Nunito Sans" pitchFamily="34" charset="-120"/>
              </a:rPr>
              <a:t>Best for small data and when sequential processing is specifically needed for the application.</a:t>
            </a:r>
            <a:endParaRPr lang="en-US" sz="1100" dirty="0"/>
          </a:p>
        </p:txBody>
      </p:sp>
      <p:sp>
        <p:nvSpPr>
          <p:cNvPr id="29" name="Shape 26"/>
          <p:cNvSpPr/>
          <p:nvPr/>
        </p:nvSpPr>
        <p:spPr>
          <a:xfrm>
            <a:off x="5070157" y="6661666"/>
            <a:ext cx="4489966" cy="1053822"/>
          </a:xfrm>
          <a:prstGeom prst="rect">
            <a:avLst/>
          </a:prstGeom>
          <a:solidFill>
            <a:srgbClr val="CCE5FF"/>
          </a:solidFill>
          <a:ln/>
        </p:spPr>
      </p:sp>
      <p:sp>
        <p:nvSpPr>
          <p:cNvPr id="30" name="Shape 27"/>
          <p:cNvSpPr/>
          <p:nvPr/>
        </p:nvSpPr>
        <p:spPr>
          <a:xfrm>
            <a:off x="5070157" y="6661666"/>
            <a:ext cx="15240" cy="1053822"/>
          </a:xfrm>
          <a:prstGeom prst="roundRect">
            <a:avLst>
              <a:gd name="adj" fmla="val 394612"/>
            </a:avLst>
          </a:prstGeom>
          <a:solidFill>
            <a:srgbClr val="B2CBE5"/>
          </a:solidFill>
          <a:ln/>
        </p:spPr>
      </p:sp>
      <p:sp>
        <p:nvSpPr>
          <p:cNvPr id="31" name="Text 28"/>
          <p:cNvSpPr/>
          <p:nvPr/>
        </p:nvSpPr>
        <p:spPr>
          <a:xfrm>
            <a:off x="5428059" y="6804779"/>
            <a:ext cx="1789748" cy="223599"/>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Nunito Sans Bold" pitchFamily="34" charset="0"/>
                <a:ea typeface="Nunito Sans Bold" pitchFamily="34" charset="-122"/>
                <a:cs typeface="Nunito Sans Bold" pitchFamily="34" charset="-120"/>
              </a:rPr>
              <a:t>Transformers</a:t>
            </a:r>
            <a:endParaRPr lang="en-US" sz="1400" dirty="0"/>
          </a:p>
        </p:txBody>
      </p:sp>
      <p:sp>
        <p:nvSpPr>
          <p:cNvPr id="32" name="Text 29"/>
          <p:cNvSpPr/>
          <p:nvPr/>
        </p:nvSpPr>
        <p:spPr>
          <a:xfrm>
            <a:off x="5428059" y="7114223"/>
            <a:ext cx="3774162" cy="458153"/>
          </a:xfrm>
          <a:prstGeom prst="rect">
            <a:avLst/>
          </a:prstGeom>
          <a:noFill/>
          <a:ln/>
        </p:spPr>
        <p:txBody>
          <a:bodyPr wrap="square" lIns="0" tIns="0" rIns="0" bIns="0" rtlCol="0" anchor="t"/>
          <a:lstStyle/>
          <a:p>
            <a:pPr algn="l" indent="0" marL="0">
              <a:lnSpc>
                <a:spcPts val="1800"/>
              </a:lnSpc>
              <a:buNone/>
            </a:pPr>
            <a:r>
              <a:rPr lang="en-US" sz="1100" dirty="0">
                <a:solidFill>
                  <a:srgbClr val="000000"/>
                </a:solidFill>
                <a:latin typeface="Nunito Sans" pitchFamily="34" charset="0"/>
                <a:ea typeface="Nunito Sans" pitchFamily="34" charset="-122"/>
                <a:cs typeface="Nunito Sans" pitchFamily="34" charset="-120"/>
              </a:rPr>
              <a:t>Ideal for large data scenarios with available computational resources and parallel processing capabilities.</a:t>
            </a:r>
            <a:endParaRPr lang="en-US" sz="1100" dirty="0"/>
          </a:p>
        </p:txBody>
      </p:sp>
      <p:sp>
        <p:nvSpPr>
          <p:cNvPr id="33" name="Shape 30"/>
          <p:cNvSpPr/>
          <p:nvPr/>
        </p:nvSpPr>
        <p:spPr>
          <a:xfrm>
            <a:off x="4891207" y="7009567"/>
            <a:ext cx="357902" cy="357902"/>
          </a:xfrm>
          <a:prstGeom prst="roundRect">
            <a:avLst>
              <a:gd name="adj" fmla="val 16803"/>
            </a:avLst>
          </a:prstGeom>
          <a:solidFill>
            <a:srgbClr val="FFFFFF"/>
          </a:solidFill>
          <a:ln w="15240">
            <a:solidFill>
              <a:srgbClr val="B2CBE5"/>
            </a:solidFill>
            <a:prstDash val="solid"/>
          </a:ln>
        </p:spPr>
      </p:sp>
      <p:pic>
        <p:nvPicPr>
          <p:cNvPr id="34" name="Image 1" descr="preencoded.png">    </p:cNvPr>
          <p:cNvPicPr>
            <a:picLocks noChangeAspect="1"/>
          </p:cNvPicPr>
          <p:nvPr/>
        </p:nvPicPr>
        <p:blipFill>
          <a:blip r:embed="rId2"/>
          <a:stretch>
            <a:fillRect/>
          </a:stretch>
        </p:blipFill>
        <p:spPr>
          <a:xfrm>
            <a:off x="4980623" y="7076599"/>
            <a:ext cx="178951" cy="223718"/>
          </a:xfrm>
          <a:prstGeom prst="rect">
            <a:avLst/>
          </a:prstGeom>
        </p:spPr>
      </p:pic>
      <p:sp>
        <p:nvSpPr>
          <p:cNvPr id="35" name="Shape 31"/>
          <p:cNvSpPr/>
          <p:nvPr/>
        </p:nvSpPr>
        <p:spPr>
          <a:xfrm>
            <a:off x="9560123" y="6661666"/>
            <a:ext cx="4489966" cy="1053822"/>
          </a:xfrm>
          <a:prstGeom prst="rect">
            <a:avLst/>
          </a:prstGeom>
          <a:solidFill>
            <a:srgbClr val="CCE5FF"/>
          </a:solidFill>
          <a:ln/>
        </p:spPr>
      </p:sp>
      <p:sp>
        <p:nvSpPr>
          <p:cNvPr id="36" name="Shape 32"/>
          <p:cNvSpPr/>
          <p:nvPr/>
        </p:nvSpPr>
        <p:spPr>
          <a:xfrm>
            <a:off x="9560123" y="6661666"/>
            <a:ext cx="15240" cy="1053822"/>
          </a:xfrm>
          <a:prstGeom prst="roundRect">
            <a:avLst>
              <a:gd name="adj" fmla="val 394612"/>
            </a:avLst>
          </a:prstGeom>
          <a:solidFill>
            <a:srgbClr val="B2CBE5"/>
          </a:solidFill>
          <a:ln/>
        </p:spPr>
      </p:sp>
      <p:sp>
        <p:nvSpPr>
          <p:cNvPr id="37" name="Text 33"/>
          <p:cNvSpPr/>
          <p:nvPr/>
        </p:nvSpPr>
        <p:spPr>
          <a:xfrm>
            <a:off x="9918025" y="6804779"/>
            <a:ext cx="1789748" cy="223599"/>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Nunito Sans Bold" pitchFamily="34" charset="0"/>
                <a:ea typeface="Nunito Sans Bold" pitchFamily="34" charset="-122"/>
                <a:cs typeface="Nunito Sans Bold" pitchFamily="34" charset="-120"/>
              </a:rPr>
              <a:t>Hybrid Models</a:t>
            </a:r>
            <a:endParaRPr lang="en-US" sz="1400" dirty="0"/>
          </a:p>
        </p:txBody>
      </p:sp>
      <p:sp>
        <p:nvSpPr>
          <p:cNvPr id="38" name="Text 34"/>
          <p:cNvSpPr/>
          <p:nvPr/>
        </p:nvSpPr>
        <p:spPr>
          <a:xfrm>
            <a:off x="9918025" y="7114223"/>
            <a:ext cx="3988951" cy="458153"/>
          </a:xfrm>
          <a:prstGeom prst="rect">
            <a:avLst/>
          </a:prstGeom>
          <a:noFill/>
          <a:ln/>
        </p:spPr>
        <p:txBody>
          <a:bodyPr wrap="square" lIns="0" tIns="0" rIns="0" bIns="0" rtlCol="0" anchor="t"/>
          <a:lstStyle/>
          <a:p>
            <a:pPr algn="l" indent="0" marL="0">
              <a:lnSpc>
                <a:spcPts val="1800"/>
              </a:lnSpc>
              <a:buNone/>
            </a:pPr>
            <a:r>
              <a:rPr lang="en-US" sz="1100" dirty="0">
                <a:solidFill>
                  <a:srgbClr val="000000"/>
                </a:solidFill>
                <a:latin typeface="Nunito Sans" pitchFamily="34" charset="0"/>
                <a:ea typeface="Nunito Sans" pitchFamily="34" charset="-122"/>
                <a:cs typeface="Nunito Sans" pitchFamily="34" charset="-120"/>
              </a:rPr>
              <a:t>Combine strengths of both approaches for optimal performance in specific domain applications.</a:t>
            </a:r>
            <a:endParaRPr lang="en-US" sz="1100" dirty="0"/>
          </a:p>
        </p:txBody>
      </p:sp>
      <p:sp>
        <p:nvSpPr>
          <p:cNvPr id="39" name="Shape 35"/>
          <p:cNvSpPr/>
          <p:nvPr/>
        </p:nvSpPr>
        <p:spPr>
          <a:xfrm>
            <a:off x="9381173" y="7009567"/>
            <a:ext cx="357902" cy="357902"/>
          </a:xfrm>
          <a:prstGeom prst="roundRect">
            <a:avLst>
              <a:gd name="adj" fmla="val 16803"/>
            </a:avLst>
          </a:prstGeom>
          <a:solidFill>
            <a:srgbClr val="FFFFFF"/>
          </a:solidFill>
          <a:ln w="15240">
            <a:solidFill>
              <a:srgbClr val="B2CBE5"/>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637699" y="438388"/>
            <a:ext cx="7868603" cy="996553"/>
          </a:xfrm>
          <a:prstGeom prst="rect">
            <a:avLst/>
          </a:prstGeom>
          <a:noFill/>
          <a:ln/>
        </p:spPr>
        <p:txBody>
          <a:bodyPr wrap="square" lIns="0" tIns="0" rIns="0" bIns="0" rtlCol="0" anchor="t"/>
          <a:lstStyle/>
          <a:p>
            <a:pPr algn="l" indent="0" marL="0">
              <a:lnSpc>
                <a:spcPts val="3900"/>
              </a:lnSpc>
              <a:buNone/>
            </a:pPr>
            <a:r>
              <a:rPr lang="en-US" sz="3100" b="1" dirty="0">
                <a:solidFill>
                  <a:srgbClr val="0066A1"/>
                </a:solidFill>
                <a:latin typeface="Nunito Sans Bold" pitchFamily="34" charset="0"/>
                <a:ea typeface="Nunito Sans Bold" pitchFamily="34" charset="-122"/>
                <a:cs typeface="Nunito Sans Bold" pitchFamily="34" charset="-120"/>
              </a:rPr>
              <a:t>What is Sequence Data and Why Does It Matter?</a:t>
            </a:r>
            <a:endParaRPr lang="en-US" sz="3100" dirty="0"/>
          </a:p>
        </p:txBody>
      </p:sp>
      <p:sp>
        <p:nvSpPr>
          <p:cNvPr id="4" name="Text 1"/>
          <p:cNvSpPr/>
          <p:nvPr/>
        </p:nvSpPr>
        <p:spPr>
          <a:xfrm>
            <a:off x="637699" y="1674019"/>
            <a:ext cx="7868603" cy="765096"/>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Sequence data is information where order matters, like words in a sentence or stock prices over time. The difference between "The cat sat on the mat" and "Mat the on sat cat the" demonstrates why sequence matters in communication.</a:t>
            </a:r>
            <a:endParaRPr lang="en-US" sz="1250" dirty="0"/>
          </a:p>
        </p:txBody>
      </p:sp>
      <p:pic>
        <p:nvPicPr>
          <p:cNvPr id="5" name="Image 1" descr="preencoded.png">    </p:cNvPr>
          <p:cNvPicPr>
            <a:picLocks noChangeAspect="1"/>
          </p:cNvPicPr>
          <p:nvPr/>
        </p:nvPicPr>
        <p:blipFill>
          <a:blip r:embed="rId2"/>
          <a:stretch>
            <a:fillRect/>
          </a:stretch>
        </p:blipFill>
        <p:spPr>
          <a:xfrm>
            <a:off x="637699" y="2618423"/>
            <a:ext cx="398502" cy="398502"/>
          </a:xfrm>
          <a:prstGeom prst="rect">
            <a:avLst/>
          </a:prstGeom>
        </p:spPr>
      </p:pic>
      <p:sp>
        <p:nvSpPr>
          <p:cNvPr id="6" name="Text 2"/>
          <p:cNvSpPr/>
          <p:nvPr/>
        </p:nvSpPr>
        <p:spPr>
          <a:xfrm>
            <a:off x="637699" y="3216116"/>
            <a:ext cx="1992868" cy="249079"/>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Weather Forecasting</a:t>
            </a:r>
            <a:endParaRPr lang="en-US" sz="1550" dirty="0"/>
          </a:p>
        </p:txBody>
      </p:sp>
      <p:sp>
        <p:nvSpPr>
          <p:cNvPr id="7" name="Text 3"/>
          <p:cNvSpPr/>
          <p:nvPr/>
        </p:nvSpPr>
        <p:spPr>
          <a:xfrm>
            <a:off x="637699" y="3560802"/>
            <a:ext cx="7868603" cy="510064"/>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Yesterday's temperature helps predict today's conditions, showing how historical data informs future predictions.</a:t>
            </a:r>
            <a:endParaRPr lang="en-US" sz="1250" dirty="0"/>
          </a:p>
        </p:txBody>
      </p:sp>
      <p:pic>
        <p:nvPicPr>
          <p:cNvPr id="8" name="Image 2" descr="preencoded.png">    </p:cNvPr>
          <p:cNvPicPr>
            <a:picLocks noChangeAspect="1"/>
          </p:cNvPicPr>
          <p:nvPr/>
        </p:nvPicPr>
        <p:blipFill>
          <a:blip r:embed="rId3"/>
          <a:stretch>
            <a:fillRect/>
          </a:stretch>
        </p:blipFill>
        <p:spPr>
          <a:xfrm>
            <a:off x="637699" y="4389715"/>
            <a:ext cx="398502" cy="398502"/>
          </a:xfrm>
          <a:prstGeom prst="rect">
            <a:avLst/>
          </a:prstGeom>
        </p:spPr>
      </p:pic>
      <p:sp>
        <p:nvSpPr>
          <p:cNvPr id="9" name="Text 4"/>
          <p:cNvSpPr/>
          <p:nvPr/>
        </p:nvSpPr>
        <p:spPr>
          <a:xfrm>
            <a:off x="637699" y="4987409"/>
            <a:ext cx="2388989" cy="249079"/>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Netflix Recommendations</a:t>
            </a:r>
            <a:endParaRPr lang="en-US" sz="1550" dirty="0"/>
          </a:p>
        </p:txBody>
      </p:sp>
      <p:sp>
        <p:nvSpPr>
          <p:cNvPr id="10" name="Text 5"/>
          <p:cNvSpPr/>
          <p:nvPr/>
        </p:nvSpPr>
        <p:spPr>
          <a:xfrm>
            <a:off x="637699" y="5332095"/>
            <a:ext cx="7868603" cy="255032"/>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Movies you watched in order influence future suggestions, creating personalised viewing experiences.</a:t>
            </a:r>
            <a:endParaRPr lang="en-US" sz="1250" dirty="0"/>
          </a:p>
        </p:txBody>
      </p:sp>
      <p:pic>
        <p:nvPicPr>
          <p:cNvPr id="11" name="Image 3" descr="preencoded.png">    </p:cNvPr>
          <p:cNvPicPr>
            <a:picLocks noChangeAspect="1"/>
          </p:cNvPicPr>
          <p:nvPr/>
        </p:nvPicPr>
        <p:blipFill>
          <a:blip r:embed="rId4"/>
          <a:stretch>
            <a:fillRect/>
          </a:stretch>
        </p:blipFill>
        <p:spPr>
          <a:xfrm>
            <a:off x="637699" y="5905976"/>
            <a:ext cx="398502" cy="398502"/>
          </a:xfrm>
          <a:prstGeom prst="rect">
            <a:avLst/>
          </a:prstGeom>
        </p:spPr>
      </p:pic>
      <p:sp>
        <p:nvSpPr>
          <p:cNvPr id="12" name="Text 6"/>
          <p:cNvSpPr/>
          <p:nvPr/>
        </p:nvSpPr>
        <p:spPr>
          <a:xfrm>
            <a:off x="637699" y="6503670"/>
            <a:ext cx="1992868" cy="249079"/>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Oil Well Drilling</a:t>
            </a:r>
            <a:endParaRPr lang="en-US" sz="1550" dirty="0"/>
          </a:p>
        </p:txBody>
      </p:sp>
      <p:sp>
        <p:nvSpPr>
          <p:cNvPr id="13" name="Text 7"/>
          <p:cNvSpPr/>
          <p:nvPr/>
        </p:nvSpPr>
        <p:spPr>
          <a:xfrm>
            <a:off x="637699" y="6848356"/>
            <a:ext cx="7868603" cy="255032"/>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Previous drilling data helps optimise current operations, improving efficiency and reducing costs.</a:t>
            </a:r>
            <a:endParaRPr lang="en-US" sz="1250" dirty="0"/>
          </a:p>
        </p:txBody>
      </p:sp>
      <p:sp>
        <p:nvSpPr>
          <p:cNvPr id="14" name="Text 8"/>
          <p:cNvSpPr/>
          <p:nvPr/>
        </p:nvSpPr>
        <p:spPr>
          <a:xfrm>
            <a:off x="637699" y="7282696"/>
            <a:ext cx="7868603" cy="510064"/>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Traditional neural networks treat each input independently, but Recurrent Neural Networks (RNNs) have "memory" to handle sequential data effectively.</a:t>
            </a: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38242" y="485299"/>
            <a:ext cx="5112187" cy="353020"/>
          </a:xfrm>
          <a:prstGeom prst="rect">
            <a:avLst/>
          </a:prstGeom>
          <a:noFill/>
          <a:ln/>
        </p:spPr>
        <p:txBody>
          <a:bodyPr wrap="none" lIns="0" tIns="0" rIns="0" bIns="0" rtlCol="0" anchor="t"/>
          <a:lstStyle/>
          <a:p>
            <a:pPr algn="l" indent="0" marL="0">
              <a:lnSpc>
                <a:spcPts val="2750"/>
              </a:lnSpc>
              <a:buNone/>
            </a:pPr>
            <a:r>
              <a:rPr lang="en-US" sz="2200" b="1" dirty="0">
                <a:solidFill>
                  <a:srgbClr val="0066A1"/>
                </a:solidFill>
                <a:latin typeface="Nunito Sans Bold" pitchFamily="34" charset="0"/>
                <a:ea typeface="Nunito Sans Bold" pitchFamily="34" charset="-122"/>
                <a:cs typeface="Nunito Sans Bold" pitchFamily="34" charset="-120"/>
              </a:rPr>
              <a:t>Bringing RNNs from Theory to Practice</a:t>
            </a:r>
            <a:endParaRPr lang="en-US" sz="2200" dirty="0"/>
          </a:p>
        </p:txBody>
      </p:sp>
      <p:pic>
        <p:nvPicPr>
          <p:cNvPr id="4" name="Image 1" descr="preencoded.png">    </p:cNvPr>
          <p:cNvPicPr>
            <a:picLocks noChangeAspect="1"/>
          </p:cNvPicPr>
          <p:nvPr/>
        </p:nvPicPr>
        <p:blipFill>
          <a:blip r:embed="rId2"/>
          <a:stretch>
            <a:fillRect/>
          </a:stretch>
        </p:blipFill>
        <p:spPr>
          <a:xfrm>
            <a:off x="5938242" y="1007745"/>
            <a:ext cx="282416" cy="282416"/>
          </a:xfrm>
          <a:prstGeom prst="rect">
            <a:avLst/>
          </a:prstGeom>
        </p:spPr>
      </p:pic>
      <p:sp>
        <p:nvSpPr>
          <p:cNvPr id="5" name="Text 1"/>
          <p:cNvSpPr/>
          <p:nvPr/>
        </p:nvSpPr>
        <p:spPr>
          <a:xfrm>
            <a:off x="5938242" y="1431369"/>
            <a:ext cx="1412200" cy="176451"/>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Framework Selection</a:t>
            </a:r>
            <a:endParaRPr lang="en-US" sz="1100" dirty="0"/>
          </a:p>
        </p:txBody>
      </p:sp>
      <p:sp>
        <p:nvSpPr>
          <p:cNvPr id="6" name="Text 2"/>
          <p:cNvSpPr/>
          <p:nvPr/>
        </p:nvSpPr>
        <p:spPr>
          <a:xfrm>
            <a:off x="5938242" y="1675567"/>
            <a:ext cx="8240316" cy="361474"/>
          </a:xfrm>
          <a:prstGeom prst="rect">
            <a:avLst/>
          </a:prstGeom>
          <a:noFill/>
          <a:ln/>
        </p:spPr>
        <p:txBody>
          <a:bodyPr wrap="square" lIns="0" tIns="0" rIns="0" bIns="0" rtlCol="0" anchor="t"/>
          <a:lstStyle/>
          <a:p>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TensorFlow/Keras:</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User-friendly with good documentation. </a:t>
            </a:r>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PyTorch:</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Research-friendly with dynamic computation. </a:t>
            </a:r>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Specialised Libraries:</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Hugging Face for transformers.</a:t>
            </a:r>
            <a:endParaRPr lang="en-US" sz="850" dirty="0"/>
          </a:p>
        </p:txBody>
      </p:sp>
      <p:pic>
        <p:nvPicPr>
          <p:cNvPr id="7" name="Image 2" descr="preencoded.png">    </p:cNvPr>
          <p:cNvPicPr>
            <a:picLocks noChangeAspect="1"/>
          </p:cNvPicPr>
          <p:nvPr/>
        </p:nvPicPr>
        <p:blipFill>
          <a:blip r:embed="rId3"/>
          <a:stretch>
            <a:fillRect/>
          </a:stretch>
        </p:blipFill>
        <p:spPr>
          <a:xfrm>
            <a:off x="5938242" y="2262902"/>
            <a:ext cx="282416" cy="282416"/>
          </a:xfrm>
          <a:prstGeom prst="rect">
            <a:avLst/>
          </a:prstGeom>
        </p:spPr>
      </p:pic>
      <p:sp>
        <p:nvSpPr>
          <p:cNvPr id="8" name="Text 3"/>
          <p:cNvSpPr/>
          <p:nvPr/>
        </p:nvSpPr>
        <p:spPr>
          <a:xfrm>
            <a:off x="5938242" y="2686526"/>
            <a:ext cx="1665208" cy="176451"/>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Hardware Considerations</a:t>
            </a:r>
            <a:endParaRPr lang="en-US" sz="1100" dirty="0"/>
          </a:p>
        </p:txBody>
      </p:sp>
      <p:sp>
        <p:nvSpPr>
          <p:cNvPr id="9" name="Text 4"/>
          <p:cNvSpPr/>
          <p:nvPr/>
        </p:nvSpPr>
        <p:spPr>
          <a:xfrm>
            <a:off x="5938242" y="2930723"/>
            <a:ext cx="8240316" cy="180737"/>
          </a:xfrm>
          <a:prstGeom prst="rect">
            <a:avLst/>
          </a:prstGeom>
          <a:noFill/>
          <a:ln/>
        </p:spPr>
        <p:txBody>
          <a:bodyPr wrap="none" lIns="0" tIns="0" rIns="0" bIns="0" rtlCol="0" anchor="t"/>
          <a:lstStyle/>
          <a:p>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GPUs:</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Essential for training large models. </a:t>
            </a:r>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Memory Management:</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Batch size vs sequence length tradeoff. </a:t>
            </a:r>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Distributed Training:</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Multiple GPUs for large datasets.</a:t>
            </a:r>
            <a:endParaRPr lang="en-US" sz="850" dirty="0"/>
          </a:p>
        </p:txBody>
      </p:sp>
      <p:pic>
        <p:nvPicPr>
          <p:cNvPr id="10" name="Image 3" descr="preencoded.png">    </p:cNvPr>
          <p:cNvPicPr>
            <a:picLocks noChangeAspect="1"/>
          </p:cNvPicPr>
          <p:nvPr/>
        </p:nvPicPr>
        <p:blipFill>
          <a:blip r:embed="rId4"/>
          <a:stretch>
            <a:fillRect/>
          </a:stretch>
        </p:blipFill>
        <p:spPr>
          <a:xfrm>
            <a:off x="5938242" y="3337322"/>
            <a:ext cx="282416" cy="282416"/>
          </a:xfrm>
          <a:prstGeom prst="rect">
            <a:avLst/>
          </a:prstGeom>
        </p:spPr>
      </p:pic>
      <p:sp>
        <p:nvSpPr>
          <p:cNvPr id="11" name="Text 5"/>
          <p:cNvSpPr/>
          <p:nvPr/>
        </p:nvSpPr>
        <p:spPr>
          <a:xfrm>
            <a:off x="5938242" y="3760946"/>
            <a:ext cx="1555313" cy="176451"/>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Production Deployment</a:t>
            </a:r>
            <a:endParaRPr lang="en-US" sz="1100" dirty="0"/>
          </a:p>
        </p:txBody>
      </p:sp>
      <p:sp>
        <p:nvSpPr>
          <p:cNvPr id="12" name="Text 6"/>
          <p:cNvSpPr/>
          <p:nvPr/>
        </p:nvSpPr>
        <p:spPr>
          <a:xfrm>
            <a:off x="5938242" y="4005143"/>
            <a:ext cx="8240316" cy="180737"/>
          </a:xfrm>
          <a:prstGeom prst="rect">
            <a:avLst/>
          </a:prstGeom>
          <a:noFill/>
          <a:ln/>
        </p:spPr>
        <p:txBody>
          <a:bodyPr wrap="none" lIns="0" tIns="0" rIns="0" bIns="0" rtlCol="0" anchor="t"/>
          <a:lstStyle/>
          <a:p>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Model Serving:</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TensorFlow Serving, TorchServe. </a:t>
            </a:r>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API Design:</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Handle variable-length inputs gracefully. </a:t>
            </a:r>
            <a:pPr algn="l" indent="0" marL="0">
              <a:lnSpc>
                <a:spcPts val="1400"/>
              </a:lnSpc>
              <a:buNone/>
            </a:pPr>
            <a:r>
              <a:rPr lang="en-US" sz="850" b="1" dirty="0">
                <a:solidFill>
                  <a:srgbClr val="000000"/>
                </a:solidFill>
                <a:latin typeface="Nunito Sans" pitchFamily="34" charset="0"/>
                <a:ea typeface="Nunito Sans" pitchFamily="34" charset="-122"/>
                <a:cs typeface="Nunito Sans" pitchFamily="34" charset="-120"/>
              </a:rPr>
              <a:t>Monitoring:</a:t>
            </a:r>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 Track model performance in real-time.</a:t>
            </a:r>
            <a:endParaRPr lang="en-US" sz="850" dirty="0"/>
          </a:p>
        </p:txBody>
      </p:sp>
      <p:sp>
        <p:nvSpPr>
          <p:cNvPr id="13" name="Text 7"/>
          <p:cNvSpPr/>
          <p:nvPr/>
        </p:nvSpPr>
        <p:spPr>
          <a:xfrm>
            <a:off x="5938242" y="4312920"/>
            <a:ext cx="112871" cy="141208"/>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Light" pitchFamily="34" charset="0"/>
                <a:ea typeface="Nunito Sans Light" pitchFamily="34" charset="-122"/>
                <a:cs typeface="Nunito Sans Light" pitchFamily="34" charset="-120"/>
              </a:rPr>
              <a:t>01</a:t>
            </a:r>
            <a:endParaRPr lang="en-US" sz="850" dirty="0"/>
          </a:p>
        </p:txBody>
      </p:sp>
      <p:sp>
        <p:nvSpPr>
          <p:cNvPr id="14" name="Shape 8"/>
          <p:cNvSpPr/>
          <p:nvPr/>
        </p:nvSpPr>
        <p:spPr>
          <a:xfrm>
            <a:off x="5938242" y="4489609"/>
            <a:ext cx="8240316" cy="15240"/>
          </a:xfrm>
          <a:prstGeom prst="rect">
            <a:avLst/>
          </a:prstGeom>
          <a:solidFill>
            <a:srgbClr val="0079FA"/>
          </a:solidFill>
          <a:ln/>
        </p:spPr>
      </p:sp>
      <p:sp>
        <p:nvSpPr>
          <p:cNvPr id="15" name="Text 9"/>
          <p:cNvSpPr/>
          <p:nvPr/>
        </p:nvSpPr>
        <p:spPr>
          <a:xfrm>
            <a:off x="5938242" y="4576524"/>
            <a:ext cx="1412200" cy="176451"/>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Data Collection</a:t>
            </a:r>
            <a:endParaRPr lang="en-US" sz="1100" dirty="0"/>
          </a:p>
        </p:txBody>
      </p:sp>
      <p:sp>
        <p:nvSpPr>
          <p:cNvPr id="16" name="Text 10"/>
          <p:cNvSpPr/>
          <p:nvPr/>
        </p:nvSpPr>
        <p:spPr>
          <a:xfrm>
            <a:off x="5938242" y="4820722"/>
            <a:ext cx="8240316" cy="180737"/>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Gather and preprocess sequential data ensuring quality and consistency for model training.</a:t>
            </a:r>
            <a:endParaRPr lang="en-US" sz="850" dirty="0"/>
          </a:p>
        </p:txBody>
      </p:sp>
      <p:sp>
        <p:nvSpPr>
          <p:cNvPr id="17" name="Text 11"/>
          <p:cNvSpPr/>
          <p:nvPr/>
        </p:nvSpPr>
        <p:spPr>
          <a:xfrm>
            <a:off x="5938242" y="5198983"/>
            <a:ext cx="112871" cy="141208"/>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Light" pitchFamily="34" charset="0"/>
                <a:ea typeface="Nunito Sans Light" pitchFamily="34" charset="-122"/>
                <a:cs typeface="Nunito Sans Light" pitchFamily="34" charset="-120"/>
              </a:rPr>
              <a:t>02</a:t>
            </a:r>
            <a:endParaRPr lang="en-US" sz="850" dirty="0"/>
          </a:p>
        </p:txBody>
      </p:sp>
      <p:sp>
        <p:nvSpPr>
          <p:cNvPr id="18" name="Shape 12"/>
          <p:cNvSpPr/>
          <p:nvPr/>
        </p:nvSpPr>
        <p:spPr>
          <a:xfrm>
            <a:off x="5938242" y="5375672"/>
            <a:ext cx="8240316" cy="15240"/>
          </a:xfrm>
          <a:prstGeom prst="rect">
            <a:avLst/>
          </a:prstGeom>
          <a:solidFill>
            <a:srgbClr val="0079FA"/>
          </a:solidFill>
          <a:ln/>
        </p:spPr>
      </p:sp>
      <p:sp>
        <p:nvSpPr>
          <p:cNvPr id="19" name="Text 13"/>
          <p:cNvSpPr/>
          <p:nvPr/>
        </p:nvSpPr>
        <p:spPr>
          <a:xfrm>
            <a:off x="5938242" y="5462588"/>
            <a:ext cx="1412200" cy="176451"/>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Model Training</a:t>
            </a:r>
            <a:endParaRPr lang="en-US" sz="1100" dirty="0"/>
          </a:p>
        </p:txBody>
      </p:sp>
      <p:sp>
        <p:nvSpPr>
          <p:cNvPr id="20" name="Text 14"/>
          <p:cNvSpPr/>
          <p:nvPr/>
        </p:nvSpPr>
        <p:spPr>
          <a:xfrm>
            <a:off x="5938242" y="5706785"/>
            <a:ext cx="8240316" cy="180737"/>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Train with validation sets, implementing proper regularisation and monitoring techniques.</a:t>
            </a:r>
            <a:endParaRPr lang="en-US" sz="850" dirty="0"/>
          </a:p>
        </p:txBody>
      </p:sp>
      <p:sp>
        <p:nvSpPr>
          <p:cNvPr id="21" name="Text 15"/>
          <p:cNvSpPr/>
          <p:nvPr/>
        </p:nvSpPr>
        <p:spPr>
          <a:xfrm>
            <a:off x="5938242" y="6085046"/>
            <a:ext cx="112871" cy="141208"/>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Light" pitchFamily="34" charset="0"/>
                <a:ea typeface="Nunito Sans Light" pitchFamily="34" charset="-122"/>
                <a:cs typeface="Nunito Sans Light" pitchFamily="34" charset="-120"/>
              </a:rPr>
              <a:t>03</a:t>
            </a:r>
            <a:endParaRPr lang="en-US" sz="850" dirty="0"/>
          </a:p>
        </p:txBody>
      </p:sp>
      <p:sp>
        <p:nvSpPr>
          <p:cNvPr id="22" name="Shape 16"/>
          <p:cNvSpPr/>
          <p:nvPr/>
        </p:nvSpPr>
        <p:spPr>
          <a:xfrm>
            <a:off x="5938242" y="6261735"/>
            <a:ext cx="8240316" cy="15240"/>
          </a:xfrm>
          <a:prstGeom prst="rect">
            <a:avLst/>
          </a:prstGeom>
          <a:solidFill>
            <a:srgbClr val="0079FA"/>
          </a:solidFill>
          <a:ln/>
        </p:spPr>
      </p:sp>
      <p:sp>
        <p:nvSpPr>
          <p:cNvPr id="23" name="Text 17"/>
          <p:cNvSpPr/>
          <p:nvPr/>
        </p:nvSpPr>
        <p:spPr>
          <a:xfrm>
            <a:off x="5938242" y="6348651"/>
            <a:ext cx="1564600" cy="176451"/>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Performance Evaluation</a:t>
            </a:r>
            <a:endParaRPr lang="en-US" sz="1100" dirty="0"/>
          </a:p>
        </p:txBody>
      </p:sp>
      <p:sp>
        <p:nvSpPr>
          <p:cNvPr id="24" name="Text 18"/>
          <p:cNvSpPr/>
          <p:nvPr/>
        </p:nvSpPr>
        <p:spPr>
          <a:xfrm>
            <a:off x="5938242" y="6592848"/>
            <a:ext cx="8240316" cy="180737"/>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Assess model performance using appropriate metrics for sequential prediction tasks.</a:t>
            </a:r>
            <a:endParaRPr lang="en-US" sz="850" dirty="0"/>
          </a:p>
        </p:txBody>
      </p:sp>
      <p:sp>
        <p:nvSpPr>
          <p:cNvPr id="25" name="Text 19"/>
          <p:cNvSpPr/>
          <p:nvPr/>
        </p:nvSpPr>
        <p:spPr>
          <a:xfrm>
            <a:off x="5938242" y="6971109"/>
            <a:ext cx="112871" cy="141208"/>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Light" pitchFamily="34" charset="0"/>
                <a:ea typeface="Nunito Sans Light" pitchFamily="34" charset="-122"/>
                <a:cs typeface="Nunito Sans Light" pitchFamily="34" charset="-120"/>
              </a:rPr>
              <a:t>04</a:t>
            </a:r>
            <a:endParaRPr lang="en-US" sz="850" dirty="0"/>
          </a:p>
        </p:txBody>
      </p:sp>
      <p:sp>
        <p:nvSpPr>
          <p:cNvPr id="26" name="Shape 20"/>
          <p:cNvSpPr/>
          <p:nvPr/>
        </p:nvSpPr>
        <p:spPr>
          <a:xfrm>
            <a:off x="5938242" y="7147798"/>
            <a:ext cx="8240316" cy="15240"/>
          </a:xfrm>
          <a:prstGeom prst="rect">
            <a:avLst/>
          </a:prstGeom>
          <a:solidFill>
            <a:srgbClr val="0079FA"/>
          </a:solidFill>
          <a:ln/>
        </p:spPr>
      </p:sp>
      <p:sp>
        <p:nvSpPr>
          <p:cNvPr id="27" name="Text 21"/>
          <p:cNvSpPr/>
          <p:nvPr/>
        </p:nvSpPr>
        <p:spPr>
          <a:xfrm>
            <a:off x="5938242" y="7234714"/>
            <a:ext cx="1698665" cy="176451"/>
          </a:xfrm>
          <a:prstGeom prst="rect">
            <a:avLst/>
          </a:prstGeom>
          <a:noFill/>
          <a:ln/>
        </p:spPr>
        <p:txBody>
          <a:bodyPr wrap="none" lIns="0" tIns="0" rIns="0" bIns="0" rtlCol="0" anchor="t"/>
          <a:lstStyle/>
          <a:p>
            <a:pPr algn="l" indent="0" marL="0">
              <a:lnSpc>
                <a:spcPts val="1350"/>
              </a:lnSpc>
              <a:buNone/>
            </a:pPr>
            <a:r>
              <a:rPr lang="en-US" sz="1100" b="1" dirty="0">
                <a:solidFill>
                  <a:srgbClr val="000000"/>
                </a:solidFill>
                <a:latin typeface="Nunito Sans Bold" pitchFamily="34" charset="0"/>
                <a:ea typeface="Nunito Sans Bold" pitchFamily="34" charset="-122"/>
                <a:cs typeface="Nunito Sans Bold" pitchFamily="34" charset="-120"/>
              </a:rPr>
              <a:t>Deployment &amp; Monitoring</a:t>
            </a:r>
            <a:endParaRPr lang="en-US" sz="1100" dirty="0"/>
          </a:p>
        </p:txBody>
      </p:sp>
      <p:sp>
        <p:nvSpPr>
          <p:cNvPr id="28" name="Text 22"/>
          <p:cNvSpPr/>
          <p:nvPr/>
        </p:nvSpPr>
        <p:spPr>
          <a:xfrm>
            <a:off x="5938242" y="7478911"/>
            <a:ext cx="8240316" cy="180737"/>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Nunito Sans" pitchFamily="34" charset="0"/>
                <a:ea typeface="Nunito Sans" pitchFamily="34" charset="-122"/>
                <a:cs typeface="Nunito Sans" pitchFamily="34" charset="-120"/>
              </a:rPr>
              <a:t>Deploy with continuous monitoring and implement feedback loops for ongoing improvement.</a:t>
            </a:r>
            <a:endParaRPr lang="en-US" sz="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60703" y="891778"/>
            <a:ext cx="12908994" cy="951428"/>
          </a:xfrm>
          <a:prstGeom prst="rect">
            <a:avLst/>
          </a:prstGeom>
          <a:noFill/>
          <a:ln/>
        </p:spPr>
        <p:txBody>
          <a:bodyPr wrap="none" lIns="0" tIns="0" rIns="0" bIns="0" rtlCol="0" anchor="t"/>
          <a:lstStyle/>
          <a:p>
            <a:pPr algn="ctr" indent="0" marL="0">
              <a:lnSpc>
                <a:spcPts val="7450"/>
              </a:lnSpc>
              <a:buNone/>
            </a:pPr>
            <a:r>
              <a:rPr lang="en-US" sz="5950" b="1" dirty="0">
                <a:solidFill>
                  <a:srgbClr val="000000"/>
                </a:solidFill>
                <a:latin typeface="Nunito Sans Bold" pitchFamily="34" charset="0"/>
                <a:ea typeface="Nunito Sans Bold" pitchFamily="34" charset="-122"/>
                <a:cs typeface="Nunito Sans Bold" pitchFamily="34" charset="-120"/>
              </a:rPr>
              <a:t>Mastering Sequential Deep Learning</a:t>
            </a:r>
            <a:endParaRPr lang="en-US" sz="5950" dirty="0"/>
          </a:p>
        </p:txBody>
      </p:sp>
      <p:sp>
        <p:nvSpPr>
          <p:cNvPr id="3" name="Shape 1"/>
          <p:cNvSpPr/>
          <p:nvPr/>
        </p:nvSpPr>
        <p:spPr>
          <a:xfrm>
            <a:off x="608886" y="2147649"/>
            <a:ext cx="6630233" cy="1135856"/>
          </a:xfrm>
          <a:prstGeom prst="roundRect">
            <a:avLst>
              <a:gd name="adj" fmla="val 5629"/>
            </a:avLst>
          </a:prstGeom>
          <a:solidFill>
            <a:srgbClr val="CCE5FF"/>
          </a:solidFill>
          <a:ln w="7620">
            <a:solidFill>
              <a:srgbClr val="B2CBE5"/>
            </a:solidFill>
            <a:prstDash val="solid"/>
          </a:ln>
        </p:spPr>
      </p:sp>
      <p:sp>
        <p:nvSpPr>
          <p:cNvPr id="4" name="Text 2"/>
          <p:cNvSpPr/>
          <p:nvPr/>
        </p:nvSpPr>
        <p:spPr>
          <a:xfrm>
            <a:off x="768668" y="2307431"/>
            <a:ext cx="1955959" cy="237768"/>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Nunito Sans Bold" pitchFamily="34" charset="0"/>
                <a:ea typeface="Nunito Sans Bold" pitchFamily="34" charset="-122"/>
                <a:cs typeface="Nunito Sans Bold" pitchFamily="34" charset="-120"/>
              </a:rPr>
              <a:t>Sequential Processing</a:t>
            </a:r>
            <a:endParaRPr lang="en-US" sz="1450" dirty="0"/>
          </a:p>
        </p:txBody>
      </p:sp>
      <p:sp>
        <p:nvSpPr>
          <p:cNvPr id="5" name="Text 3"/>
          <p:cNvSpPr/>
          <p:nvPr/>
        </p:nvSpPr>
        <p:spPr>
          <a:xfrm>
            <a:off x="768668" y="2636520"/>
            <a:ext cx="6310670" cy="487204"/>
          </a:xfrm>
          <a:prstGeom prst="rect">
            <a:avLst/>
          </a:prstGeom>
          <a:noFill/>
          <a:ln/>
        </p:spPr>
        <p:txBody>
          <a:bodyPr wrap="square" lIns="0" tIns="0" rIns="0" bIns="0" rtlCol="0" anchor="t"/>
          <a:lstStyle/>
          <a:p>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Understanding time-dependent data and how order matters in real-world applications and decision-making processes.</a:t>
            </a:r>
            <a:endParaRPr lang="en-US" sz="1150" dirty="0"/>
          </a:p>
        </p:txBody>
      </p:sp>
      <p:sp>
        <p:nvSpPr>
          <p:cNvPr id="6" name="Shape 4"/>
          <p:cNvSpPr/>
          <p:nvPr/>
        </p:nvSpPr>
        <p:spPr>
          <a:xfrm>
            <a:off x="7391281" y="2147649"/>
            <a:ext cx="6630233" cy="1135856"/>
          </a:xfrm>
          <a:prstGeom prst="roundRect">
            <a:avLst>
              <a:gd name="adj" fmla="val 5629"/>
            </a:avLst>
          </a:prstGeom>
          <a:solidFill>
            <a:srgbClr val="CCE5FF"/>
          </a:solidFill>
          <a:ln w="7620">
            <a:solidFill>
              <a:srgbClr val="B2CBE5"/>
            </a:solidFill>
            <a:prstDash val="solid"/>
          </a:ln>
        </p:spPr>
      </p:sp>
      <p:sp>
        <p:nvSpPr>
          <p:cNvPr id="7" name="Text 5"/>
          <p:cNvSpPr/>
          <p:nvPr/>
        </p:nvSpPr>
        <p:spPr>
          <a:xfrm>
            <a:off x="7551063" y="2307431"/>
            <a:ext cx="1902857" cy="237768"/>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Nunito Sans Bold" pitchFamily="34" charset="0"/>
                <a:ea typeface="Nunito Sans Bold" pitchFamily="34" charset="-122"/>
                <a:cs typeface="Nunito Sans Bold" pitchFamily="34" charset="-120"/>
              </a:rPr>
              <a:t>Memory Mechanisms</a:t>
            </a:r>
            <a:endParaRPr lang="en-US" sz="1450" dirty="0"/>
          </a:p>
        </p:txBody>
      </p:sp>
      <p:sp>
        <p:nvSpPr>
          <p:cNvPr id="8" name="Text 6"/>
          <p:cNvSpPr/>
          <p:nvPr/>
        </p:nvSpPr>
        <p:spPr>
          <a:xfrm>
            <a:off x="7551063" y="2636520"/>
            <a:ext cx="6310670" cy="487204"/>
          </a:xfrm>
          <a:prstGeom prst="rect">
            <a:avLst/>
          </a:prstGeom>
          <a:noFill/>
          <a:ln/>
        </p:spPr>
        <p:txBody>
          <a:bodyPr wrap="square" lIns="0" tIns="0" rIns="0" bIns="0" rtlCol="0" anchor="t"/>
          <a:lstStyle/>
          <a:p>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How networks remember and forget information, managing long-term and short-term dependencies effectively.</a:t>
            </a:r>
            <a:endParaRPr lang="en-US" sz="1150" dirty="0"/>
          </a:p>
        </p:txBody>
      </p:sp>
      <p:sp>
        <p:nvSpPr>
          <p:cNvPr id="9" name="Shape 7"/>
          <p:cNvSpPr/>
          <p:nvPr/>
        </p:nvSpPr>
        <p:spPr>
          <a:xfrm>
            <a:off x="608886" y="3435668"/>
            <a:ext cx="6630233" cy="1135856"/>
          </a:xfrm>
          <a:prstGeom prst="roundRect">
            <a:avLst>
              <a:gd name="adj" fmla="val 5629"/>
            </a:avLst>
          </a:prstGeom>
          <a:solidFill>
            <a:srgbClr val="CCE5FF"/>
          </a:solidFill>
          <a:ln w="7620">
            <a:solidFill>
              <a:srgbClr val="B2CBE5"/>
            </a:solidFill>
            <a:prstDash val="solid"/>
          </a:ln>
        </p:spPr>
      </p:sp>
      <p:sp>
        <p:nvSpPr>
          <p:cNvPr id="10" name="Text 8"/>
          <p:cNvSpPr/>
          <p:nvPr/>
        </p:nvSpPr>
        <p:spPr>
          <a:xfrm>
            <a:off x="768668" y="3595449"/>
            <a:ext cx="1902857" cy="237768"/>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Nunito Sans Bold" pitchFamily="34" charset="0"/>
                <a:ea typeface="Nunito Sans Bold" pitchFamily="34" charset="-122"/>
                <a:cs typeface="Nunito Sans Bold" pitchFamily="34" charset="-120"/>
              </a:rPr>
              <a:t>Architecture Choices</a:t>
            </a:r>
            <a:endParaRPr lang="en-US" sz="1450" dirty="0"/>
          </a:p>
        </p:txBody>
      </p:sp>
      <p:sp>
        <p:nvSpPr>
          <p:cNvPr id="11" name="Text 9"/>
          <p:cNvSpPr/>
          <p:nvPr/>
        </p:nvSpPr>
        <p:spPr>
          <a:xfrm>
            <a:off x="768668" y="3924538"/>
            <a:ext cx="6310670" cy="487204"/>
          </a:xfrm>
          <a:prstGeom prst="rect">
            <a:avLst/>
          </a:prstGeom>
          <a:noFill/>
          <a:ln/>
        </p:spPr>
        <p:txBody>
          <a:bodyPr wrap="square" lIns="0" tIns="0" rIns="0" bIns="0" rtlCol="0" anchor="t"/>
          <a:lstStyle/>
          <a:p>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When to use different RNN variants based on specific requirements and computational constraints.</a:t>
            </a:r>
            <a:endParaRPr lang="en-US" sz="1150" dirty="0"/>
          </a:p>
        </p:txBody>
      </p:sp>
      <p:sp>
        <p:nvSpPr>
          <p:cNvPr id="12" name="Shape 10"/>
          <p:cNvSpPr/>
          <p:nvPr/>
        </p:nvSpPr>
        <p:spPr>
          <a:xfrm>
            <a:off x="7391281" y="3435668"/>
            <a:ext cx="6630233" cy="1135856"/>
          </a:xfrm>
          <a:prstGeom prst="roundRect">
            <a:avLst>
              <a:gd name="adj" fmla="val 5629"/>
            </a:avLst>
          </a:prstGeom>
          <a:solidFill>
            <a:srgbClr val="CCE5FF"/>
          </a:solidFill>
          <a:ln w="7620">
            <a:solidFill>
              <a:srgbClr val="B2CBE5"/>
            </a:solidFill>
            <a:prstDash val="solid"/>
          </a:ln>
        </p:spPr>
      </p:sp>
      <p:sp>
        <p:nvSpPr>
          <p:cNvPr id="13" name="Text 11"/>
          <p:cNvSpPr/>
          <p:nvPr/>
        </p:nvSpPr>
        <p:spPr>
          <a:xfrm>
            <a:off x="7551063" y="3595449"/>
            <a:ext cx="1902857" cy="237768"/>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Nunito Sans Bold" pitchFamily="34" charset="0"/>
                <a:ea typeface="Nunito Sans Bold" pitchFamily="34" charset="-122"/>
                <a:cs typeface="Nunito Sans Bold" pitchFamily="34" charset="-120"/>
              </a:rPr>
              <a:t>Training Strategies</a:t>
            </a:r>
            <a:endParaRPr lang="en-US" sz="1450" dirty="0"/>
          </a:p>
        </p:txBody>
      </p:sp>
      <p:sp>
        <p:nvSpPr>
          <p:cNvPr id="14" name="Text 12"/>
          <p:cNvSpPr/>
          <p:nvPr/>
        </p:nvSpPr>
        <p:spPr>
          <a:xfrm>
            <a:off x="7551063" y="3924538"/>
            <a:ext cx="6310670" cy="487204"/>
          </a:xfrm>
          <a:prstGeom prst="rect">
            <a:avLst/>
          </a:prstGeom>
          <a:noFill/>
          <a:ln/>
        </p:spPr>
        <p:txBody>
          <a:bodyPr wrap="square" lIns="0" tIns="0" rIns="0" bIns="0" rtlCol="0" anchor="t"/>
          <a:lstStyle/>
          <a:p>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Making learning efficient and effective through proper techniques and best practices implementation.</a:t>
            </a:r>
            <a:endParaRPr lang="en-US" sz="1150" dirty="0"/>
          </a:p>
        </p:txBody>
      </p:sp>
      <p:sp>
        <p:nvSpPr>
          <p:cNvPr id="15" name="Text 13"/>
          <p:cNvSpPr/>
          <p:nvPr/>
        </p:nvSpPr>
        <p:spPr>
          <a:xfrm>
            <a:off x="608886" y="4894897"/>
            <a:ext cx="2283500" cy="285393"/>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Nunito Sans Bold" pitchFamily="34" charset="0"/>
                <a:ea typeface="Nunito Sans Bold" pitchFamily="34" charset="-122"/>
                <a:cs typeface="Nunito Sans Bold" pitchFamily="34" charset="-120"/>
              </a:rPr>
              <a:t>Real-World Impact</a:t>
            </a:r>
            <a:endParaRPr lang="en-US" sz="1750" dirty="0"/>
          </a:p>
        </p:txBody>
      </p:sp>
      <p:sp>
        <p:nvSpPr>
          <p:cNvPr id="16" name="Text 14"/>
          <p:cNvSpPr/>
          <p:nvPr/>
        </p:nvSpPr>
        <p:spPr>
          <a:xfrm>
            <a:off x="608886" y="5332452"/>
            <a:ext cx="6520696"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000000"/>
                </a:solidFill>
                <a:latin typeface="Nunito Sans" pitchFamily="34" charset="0"/>
                <a:ea typeface="Nunito Sans" pitchFamily="34" charset="-122"/>
                <a:cs typeface="Nunito Sans" pitchFamily="34" charset="-120"/>
              </a:rPr>
              <a:t>Communication:</a:t>
            </a:r>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 Machine translation, chatbots</a:t>
            </a:r>
            <a:endParaRPr lang="en-US" sz="1150" dirty="0"/>
          </a:p>
        </p:txBody>
      </p:sp>
      <p:sp>
        <p:nvSpPr>
          <p:cNvPr id="17" name="Text 15"/>
          <p:cNvSpPr/>
          <p:nvPr/>
        </p:nvSpPr>
        <p:spPr>
          <a:xfrm>
            <a:off x="608886" y="5629275"/>
            <a:ext cx="6520696"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000000"/>
                </a:solidFill>
                <a:latin typeface="Nunito Sans" pitchFamily="34" charset="0"/>
                <a:ea typeface="Nunito Sans" pitchFamily="34" charset="-122"/>
                <a:cs typeface="Nunito Sans" pitchFamily="34" charset="-120"/>
              </a:rPr>
              <a:t>Finance:</a:t>
            </a:r>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 Time series prediction, risk analysis</a:t>
            </a:r>
            <a:endParaRPr lang="en-US" sz="1150" dirty="0"/>
          </a:p>
        </p:txBody>
      </p:sp>
      <p:sp>
        <p:nvSpPr>
          <p:cNvPr id="18" name="Text 16"/>
          <p:cNvSpPr/>
          <p:nvPr/>
        </p:nvSpPr>
        <p:spPr>
          <a:xfrm>
            <a:off x="608886" y="5926098"/>
            <a:ext cx="6520696"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000000"/>
                </a:solidFill>
                <a:latin typeface="Nunito Sans" pitchFamily="34" charset="0"/>
                <a:ea typeface="Nunito Sans" pitchFamily="34" charset="-122"/>
                <a:cs typeface="Nunito Sans" pitchFamily="34" charset="-120"/>
              </a:rPr>
              <a:t>Healthcare:</a:t>
            </a:r>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 Patient monitoring, drug discovery</a:t>
            </a:r>
            <a:endParaRPr lang="en-US" sz="1150" dirty="0"/>
          </a:p>
        </p:txBody>
      </p:sp>
      <p:sp>
        <p:nvSpPr>
          <p:cNvPr id="19" name="Text 17"/>
          <p:cNvSpPr/>
          <p:nvPr/>
        </p:nvSpPr>
        <p:spPr>
          <a:xfrm>
            <a:off x="608886" y="6222921"/>
            <a:ext cx="6520696"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000000"/>
                </a:solidFill>
                <a:latin typeface="Nunito Sans" pitchFamily="34" charset="0"/>
                <a:ea typeface="Nunito Sans" pitchFamily="34" charset="-122"/>
                <a:cs typeface="Nunito Sans" pitchFamily="34" charset="-120"/>
              </a:rPr>
              <a:t>Entertainment:</a:t>
            </a:r>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 Content recommendation, generation</a:t>
            </a:r>
            <a:endParaRPr lang="en-US" sz="1150" dirty="0"/>
          </a:p>
        </p:txBody>
      </p:sp>
      <p:sp>
        <p:nvSpPr>
          <p:cNvPr id="20" name="Text 18"/>
          <p:cNvSpPr/>
          <p:nvPr/>
        </p:nvSpPr>
        <p:spPr>
          <a:xfrm>
            <a:off x="7508438" y="4894897"/>
            <a:ext cx="2521744" cy="285393"/>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Nunito Sans Bold" pitchFamily="34" charset="0"/>
                <a:ea typeface="Nunito Sans Bold" pitchFamily="34" charset="-122"/>
                <a:cs typeface="Nunito Sans Bold" pitchFamily="34" charset="-120"/>
              </a:rPr>
              <a:t>Next Steps for Learning</a:t>
            </a:r>
            <a:endParaRPr lang="en-US" sz="1750" dirty="0"/>
          </a:p>
        </p:txBody>
      </p:sp>
      <p:sp>
        <p:nvSpPr>
          <p:cNvPr id="21" name="Text 19"/>
          <p:cNvSpPr/>
          <p:nvPr/>
        </p:nvSpPr>
        <p:spPr>
          <a:xfrm>
            <a:off x="7508438" y="5332452"/>
            <a:ext cx="6520696"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000000"/>
                </a:solidFill>
                <a:latin typeface="Nunito Sans" pitchFamily="34" charset="0"/>
                <a:ea typeface="Nunito Sans" pitchFamily="34" charset="-122"/>
                <a:cs typeface="Nunito Sans" pitchFamily="34" charset="-120"/>
              </a:rPr>
              <a:t>Hands-on Practice:</a:t>
            </a:r>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 Implement basic RNN from scratch</a:t>
            </a:r>
            <a:endParaRPr lang="en-US" sz="1150" dirty="0"/>
          </a:p>
        </p:txBody>
      </p:sp>
      <p:sp>
        <p:nvSpPr>
          <p:cNvPr id="22" name="Text 20"/>
          <p:cNvSpPr/>
          <p:nvPr/>
        </p:nvSpPr>
        <p:spPr>
          <a:xfrm>
            <a:off x="7508438" y="5629275"/>
            <a:ext cx="6520696"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000000"/>
                </a:solidFill>
                <a:latin typeface="Nunito Sans" pitchFamily="34" charset="0"/>
                <a:ea typeface="Nunito Sans" pitchFamily="34" charset="-122"/>
                <a:cs typeface="Nunito Sans" pitchFamily="34" charset="-120"/>
              </a:rPr>
              <a:t>Project Work:</a:t>
            </a:r>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 Build end-to-end sequence models</a:t>
            </a:r>
            <a:endParaRPr lang="en-US" sz="1150" dirty="0"/>
          </a:p>
        </p:txBody>
      </p:sp>
      <p:sp>
        <p:nvSpPr>
          <p:cNvPr id="23" name="Text 21"/>
          <p:cNvSpPr/>
          <p:nvPr/>
        </p:nvSpPr>
        <p:spPr>
          <a:xfrm>
            <a:off x="7508438" y="5926098"/>
            <a:ext cx="6520696"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000000"/>
                </a:solidFill>
                <a:latin typeface="Nunito Sans" pitchFamily="34" charset="0"/>
                <a:ea typeface="Nunito Sans" pitchFamily="34" charset="-122"/>
                <a:cs typeface="Nunito Sans" pitchFamily="34" charset="-120"/>
              </a:rPr>
              <a:t>Advanced Topics:</a:t>
            </a:r>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 Explore Transformer architectures</a:t>
            </a:r>
            <a:endParaRPr lang="en-US" sz="1150" dirty="0"/>
          </a:p>
        </p:txBody>
      </p:sp>
      <p:sp>
        <p:nvSpPr>
          <p:cNvPr id="24" name="Text 22"/>
          <p:cNvSpPr/>
          <p:nvPr/>
        </p:nvSpPr>
        <p:spPr>
          <a:xfrm>
            <a:off x="7508438" y="6222921"/>
            <a:ext cx="6520696"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000000"/>
                </a:solidFill>
                <a:latin typeface="Nunito Sans" pitchFamily="34" charset="0"/>
                <a:ea typeface="Nunito Sans" pitchFamily="34" charset="-122"/>
                <a:cs typeface="Nunito Sans" pitchFamily="34" charset="-120"/>
              </a:rPr>
              <a:t>Domain Application:</a:t>
            </a:r>
            <a:pPr algn="l" indent="0" marL="0">
              <a:lnSpc>
                <a:spcPts val="1900"/>
              </a:lnSpc>
              <a:buNone/>
            </a:pPr>
            <a:r>
              <a:rPr lang="en-US" sz="1150" dirty="0">
                <a:solidFill>
                  <a:srgbClr val="000000"/>
                </a:solidFill>
                <a:latin typeface="Nunito Sans" pitchFamily="34" charset="0"/>
                <a:ea typeface="Nunito Sans" pitchFamily="34" charset="-122"/>
                <a:cs typeface="Nunito Sans" pitchFamily="34" charset="-120"/>
              </a:rPr>
              <a:t> Apply to your specific field</a:t>
            </a:r>
            <a:endParaRPr lang="en-US" sz="1150" dirty="0"/>
          </a:p>
        </p:txBody>
      </p:sp>
      <p:sp>
        <p:nvSpPr>
          <p:cNvPr id="25" name="Shape 23"/>
          <p:cNvSpPr/>
          <p:nvPr/>
        </p:nvSpPr>
        <p:spPr>
          <a:xfrm>
            <a:off x="608886" y="6690955"/>
            <a:ext cx="13412629" cy="646748"/>
          </a:xfrm>
          <a:prstGeom prst="roundRect">
            <a:avLst>
              <a:gd name="adj" fmla="val 9886"/>
            </a:avLst>
          </a:prstGeom>
          <a:solidFill>
            <a:srgbClr val="183A13"/>
          </a:solidFill>
          <a:ln/>
        </p:spPr>
      </p:sp>
      <p:pic>
        <p:nvPicPr>
          <p:cNvPr id="26" name="Image 0" descr="preencoded.png">    </p:cNvPr>
          <p:cNvPicPr>
            <a:picLocks noChangeAspect="1"/>
          </p:cNvPicPr>
          <p:nvPr/>
        </p:nvPicPr>
        <p:blipFill>
          <a:blip r:embed="rId1"/>
          <a:stretch>
            <a:fillRect/>
          </a:stretch>
        </p:blipFill>
        <p:spPr>
          <a:xfrm>
            <a:off x="761048" y="6915507"/>
            <a:ext cx="190262" cy="152162"/>
          </a:xfrm>
          <a:prstGeom prst="rect">
            <a:avLst/>
          </a:prstGeom>
        </p:spPr>
      </p:pic>
      <p:sp>
        <p:nvSpPr>
          <p:cNvPr id="27" name="Text 24"/>
          <p:cNvSpPr/>
          <p:nvPr/>
        </p:nvSpPr>
        <p:spPr>
          <a:xfrm>
            <a:off x="1103471" y="6881098"/>
            <a:ext cx="12765881" cy="243602"/>
          </a:xfrm>
          <a:prstGeom prst="rect">
            <a:avLst/>
          </a:prstGeom>
          <a:noFill/>
          <a:ln/>
        </p:spPr>
        <p:txBody>
          <a:bodyPr wrap="none" lIns="0" tIns="0" rIns="0" bIns="0" rtlCol="0" anchor="t"/>
          <a:lstStyle/>
          <a:p>
            <a:pPr algn="l" indent="0" marL="0">
              <a:lnSpc>
                <a:spcPts val="1900"/>
              </a:lnSpc>
              <a:buNone/>
            </a:pPr>
            <a:r>
              <a:rPr lang="en-US" sz="1150" b="1" dirty="0">
                <a:solidFill>
                  <a:srgbClr val="FFFFFF"/>
                </a:solidFill>
                <a:latin typeface="Nunito Sans" pitchFamily="34" charset="0"/>
                <a:ea typeface="Nunito Sans" pitchFamily="34" charset="-122"/>
                <a:cs typeface="Nunito Sans" pitchFamily="34" charset="-120"/>
              </a:rPr>
              <a:t>Remember:</a:t>
            </a:r>
            <a:pPr algn="l" indent="0" marL="0">
              <a:lnSpc>
                <a:spcPts val="1900"/>
              </a:lnSpc>
              <a:buNone/>
            </a:pPr>
            <a:r>
              <a:rPr lang="en-US" sz="1150" dirty="0">
                <a:solidFill>
                  <a:srgbClr val="FFFFFF"/>
                </a:solidFill>
                <a:latin typeface="Nunito Sans" pitchFamily="34" charset="0"/>
                <a:ea typeface="Nunito Sans" pitchFamily="34" charset="-122"/>
                <a:cs typeface="Nunito Sans" pitchFamily="34" charset="-120"/>
              </a:rPr>
              <a:t> Start simple, iterate quickly, and always validate with real data. The journey from basic RNNs to advanced sequence models requires patience and practice.</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1499" y="386001"/>
            <a:ext cx="8218646" cy="438745"/>
          </a:xfrm>
          <a:prstGeom prst="rect">
            <a:avLst/>
          </a:prstGeom>
          <a:noFill/>
          <a:ln/>
        </p:spPr>
        <p:txBody>
          <a:bodyPr wrap="none" lIns="0" tIns="0" rIns="0" bIns="0" rtlCol="0" anchor="t"/>
          <a:lstStyle/>
          <a:p>
            <a:pPr algn="l" indent="0" marL="0">
              <a:lnSpc>
                <a:spcPts val="3450"/>
              </a:lnSpc>
              <a:buNone/>
            </a:pPr>
            <a:r>
              <a:rPr lang="en-US" sz="2750" b="1" dirty="0">
                <a:solidFill>
                  <a:srgbClr val="0066A1"/>
                </a:solidFill>
                <a:latin typeface="Nunito Sans Bold" pitchFamily="34" charset="0"/>
                <a:ea typeface="Nunito Sans Bold" pitchFamily="34" charset="-122"/>
                <a:cs typeface="Nunito Sans Bold" pitchFamily="34" charset="-120"/>
              </a:rPr>
              <a:t>How Human Memory Works vs Computer Memory</a:t>
            </a:r>
            <a:endParaRPr lang="en-US" sz="2750" dirty="0"/>
          </a:p>
        </p:txBody>
      </p:sp>
      <p:sp>
        <p:nvSpPr>
          <p:cNvPr id="3" name="Text 1"/>
          <p:cNvSpPr/>
          <p:nvPr/>
        </p:nvSpPr>
        <p:spPr>
          <a:xfrm>
            <a:off x="561499" y="1175623"/>
            <a:ext cx="2105739" cy="263247"/>
          </a:xfrm>
          <a:prstGeom prst="rect">
            <a:avLst/>
          </a:prstGeom>
          <a:noFill/>
          <a:ln/>
        </p:spPr>
        <p:txBody>
          <a:bodyPr wrap="none" lIns="0" tIns="0" rIns="0" bIns="0" rtlCol="0" anchor="t"/>
          <a:lstStyle/>
          <a:p>
            <a:pPr algn="l" indent="0" marL="0">
              <a:lnSpc>
                <a:spcPts val="2050"/>
              </a:lnSpc>
              <a:buNone/>
            </a:pPr>
            <a:r>
              <a:rPr lang="en-US" sz="1650" b="1" dirty="0">
                <a:solidFill>
                  <a:srgbClr val="0066A1"/>
                </a:solidFill>
                <a:latin typeface="Nunito Sans Bold" pitchFamily="34" charset="0"/>
                <a:ea typeface="Nunito Sans Bold" pitchFamily="34" charset="-122"/>
                <a:cs typeface="Nunito Sans Bold" pitchFamily="34" charset="-120"/>
              </a:rPr>
              <a:t>Human Conversation</a:t>
            </a:r>
            <a:endParaRPr lang="en-US" sz="1650" dirty="0"/>
          </a:p>
        </p:txBody>
      </p:sp>
      <p:sp>
        <p:nvSpPr>
          <p:cNvPr id="4" name="Text 2"/>
          <p:cNvSpPr/>
          <p:nvPr/>
        </p:nvSpPr>
        <p:spPr>
          <a:xfrm>
            <a:off x="772001" y="1596747"/>
            <a:ext cx="6371987" cy="224552"/>
          </a:xfrm>
          <a:prstGeom prst="rect">
            <a:avLst/>
          </a:prstGeom>
          <a:noFill/>
          <a:ln/>
        </p:spPr>
        <p:txBody>
          <a:bodyPr wrap="none" lIns="0" tIns="0" rIns="0" bIns="0" rtlCol="0" anchor="t"/>
          <a:lstStyle/>
          <a:p>
            <a:pPr algn="l" indent="0" marL="0">
              <a:lnSpc>
                <a:spcPts val="1750"/>
              </a:lnSpc>
              <a:buNone/>
            </a:pPr>
            <a:r>
              <a:rPr lang="en-US" sz="1100" b="1" dirty="0">
                <a:solidFill>
                  <a:srgbClr val="000000"/>
                </a:solidFill>
                <a:latin typeface="Nunito Sans" pitchFamily="34" charset="0"/>
                <a:ea typeface="Nunito Sans" pitchFamily="34" charset="-122"/>
                <a:cs typeface="Nunito Sans" pitchFamily="34" charset="-120"/>
              </a:rPr>
              <a:t>Friend:</a:t>
            </a:r>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 "I went to the new restaurant downtown"</a:t>
            </a:r>
            <a:endParaRPr lang="en-US" sz="1100" dirty="0"/>
          </a:p>
        </p:txBody>
      </p:sp>
      <p:sp>
        <p:nvSpPr>
          <p:cNvPr id="5" name="Text 3"/>
          <p:cNvSpPr/>
          <p:nvPr/>
        </p:nvSpPr>
        <p:spPr>
          <a:xfrm>
            <a:off x="772001" y="1947624"/>
            <a:ext cx="6371987" cy="224552"/>
          </a:xfrm>
          <a:prstGeom prst="rect">
            <a:avLst/>
          </a:prstGeom>
          <a:noFill/>
          <a:ln/>
        </p:spPr>
        <p:txBody>
          <a:bodyPr wrap="none" lIns="0" tIns="0" rIns="0" bIns="0" rtlCol="0" anchor="t"/>
          <a:lstStyle/>
          <a:p>
            <a:pPr algn="l" indent="0" marL="0">
              <a:lnSpc>
                <a:spcPts val="1750"/>
              </a:lnSpc>
              <a:buNone/>
            </a:pPr>
            <a:r>
              <a:rPr lang="en-US" sz="1100" b="1" dirty="0">
                <a:solidFill>
                  <a:srgbClr val="000000"/>
                </a:solidFill>
                <a:latin typeface="Nunito Sans" pitchFamily="34" charset="0"/>
                <a:ea typeface="Nunito Sans" pitchFamily="34" charset="-122"/>
                <a:cs typeface="Nunito Sans" pitchFamily="34" charset="-120"/>
              </a:rPr>
              <a:t>You:</a:t>
            </a:r>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 "How was it?" (You remember the restaurant context)</a:t>
            </a:r>
            <a:endParaRPr lang="en-US" sz="1100" dirty="0"/>
          </a:p>
        </p:txBody>
      </p:sp>
      <p:sp>
        <p:nvSpPr>
          <p:cNvPr id="6" name="Text 4"/>
          <p:cNvSpPr/>
          <p:nvPr/>
        </p:nvSpPr>
        <p:spPr>
          <a:xfrm>
            <a:off x="772001" y="2298502"/>
            <a:ext cx="6371987" cy="224552"/>
          </a:xfrm>
          <a:prstGeom prst="rect">
            <a:avLst/>
          </a:prstGeom>
          <a:noFill/>
          <a:ln/>
        </p:spPr>
        <p:txBody>
          <a:bodyPr wrap="none" lIns="0" tIns="0" rIns="0" bIns="0" rtlCol="0" anchor="t"/>
          <a:lstStyle/>
          <a:p>
            <a:pPr algn="l" indent="0" marL="0">
              <a:lnSpc>
                <a:spcPts val="1750"/>
              </a:lnSpc>
              <a:buNone/>
            </a:pPr>
            <a:r>
              <a:rPr lang="en-US" sz="1100" b="1" dirty="0">
                <a:solidFill>
                  <a:srgbClr val="000000"/>
                </a:solidFill>
                <a:latin typeface="Nunito Sans" pitchFamily="34" charset="0"/>
                <a:ea typeface="Nunito Sans" pitchFamily="34" charset="-122"/>
                <a:cs typeface="Nunito Sans" pitchFamily="34" charset="-120"/>
              </a:rPr>
              <a:t>Friend:</a:t>
            </a:r>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 "The pasta was amazing!" (Context flows naturally)</a:t>
            </a:r>
            <a:endParaRPr lang="en-US" sz="1100" dirty="0"/>
          </a:p>
        </p:txBody>
      </p:sp>
      <p:sp>
        <p:nvSpPr>
          <p:cNvPr id="7" name="Shape 5"/>
          <p:cNvSpPr/>
          <p:nvPr/>
        </p:nvSpPr>
        <p:spPr>
          <a:xfrm>
            <a:off x="561499" y="1596747"/>
            <a:ext cx="15240" cy="926306"/>
          </a:xfrm>
          <a:prstGeom prst="rect">
            <a:avLst/>
          </a:prstGeom>
          <a:solidFill>
            <a:srgbClr val="0079FA"/>
          </a:solidFill>
          <a:ln/>
        </p:spPr>
      </p:sp>
      <p:pic>
        <p:nvPicPr>
          <p:cNvPr id="8" name="Image 0" descr="preencoded.png">    </p:cNvPr>
          <p:cNvPicPr>
            <a:picLocks noChangeAspect="1"/>
          </p:cNvPicPr>
          <p:nvPr/>
        </p:nvPicPr>
        <p:blipFill>
          <a:blip r:embed="rId1"/>
          <a:stretch>
            <a:fillRect/>
          </a:stretch>
        </p:blipFill>
        <p:spPr>
          <a:xfrm>
            <a:off x="7494032" y="1193125"/>
            <a:ext cx="6582489" cy="6582489"/>
          </a:xfrm>
          <a:prstGeom prst="rect">
            <a:avLst/>
          </a:prstGeom>
        </p:spPr>
      </p:pic>
      <p:sp>
        <p:nvSpPr>
          <p:cNvPr id="9" name="Shape 6"/>
          <p:cNvSpPr/>
          <p:nvPr/>
        </p:nvSpPr>
        <p:spPr>
          <a:xfrm>
            <a:off x="561499" y="8091368"/>
            <a:ext cx="6683454" cy="1048583"/>
          </a:xfrm>
          <a:prstGeom prst="roundRect">
            <a:avLst>
              <a:gd name="adj" fmla="val 5623"/>
            </a:avLst>
          </a:prstGeom>
          <a:solidFill>
            <a:srgbClr val="CCE5FF"/>
          </a:solidFill>
          <a:ln w="7620">
            <a:solidFill>
              <a:srgbClr val="B2CBE5"/>
            </a:solidFill>
            <a:prstDash val="solid"/>
          </a:ln>
        </p:spPr>
      </p:sp>
      <p:sp>
        <p:nvSpPr>
          <p:cNvPr id="10" name="Text 7"/>
          <p:cNvSpPr/>
          <p:nvPr/>
        </p:nvSpPr>
        <p:spPr>
          <a:xfrm>
            <a:off x="709493" y="8239363"/>
            <a:ext cx="2309336" cy="219313"/>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Traditional Neural Networks</a:t>
            </a:r>
            <a:endParaRPr lang="en-US" sz="1350" dirty="0"/>
          </a:p>
        </p:txBody>
      </p:sp>
      <p:sp>
        <p:nvSpPr>
          <p:cNvPr id="11" name="Text 8"/>
          <p:cNvSpPr/>
          <p:nvPr/>
        </p:nvSpPr>
        <p:spPr>
          <a:xfrm>
            <a:off x="709493" y="8542853"/>
            <a:ext cx="6387465" cy="224552"/>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Each input processed independently, like having amnesia with no memory of previous inputs.</a:t>
            </a:r>
            <a:endParaRPr lang="en-US" sz="1100" dirty="0"/>
          </a:p>
        </p:txBody>
      </p:sp>
      <p:sp>
        <p:nvSpPr>
          <p:cNvPr id="12" name="Shape 9"/>
          <p:cNvSpPr/>
          <p:nvPr/>
        </p:nvSpPr>
        <p:spPr>
          <a:xfrm>
            <a:off x="7385328" y="8091368"/>
            <a:ext cx="6683573" cy="1048583"/>
          </a:xfrm>
          <a:prstGeom prst="roundRect">
            <a:avLst>
              <a:gd name="adj" fmla="val 5623"/>
            </a:avLst>
          </a:prstGeom>
          <a:solidFill>
            <a:srgbClr val="CCE5FF"/>
          </a:solidFill>
          <a:ln w="7620">
            <a:solidFill>
              <a:srgbClr val="B2CBE5"/>
            </a:solidFill>
            <a:prstDash val="solid"/>
          </a:ln>
        </p:spPr>
      </p:sp>
      <p:sp>
        <p:nvSpPr>
          <p:cNvPr id="13" name="Text 10"/>
          <p:cNvSpPr/>
          <p:nvPr/>
        </p:nvSpPr>
        <p:spPr>
          <a:xfrm>
            <a:off x="7533323" y="8239363"/>
            <a:ext cx="1754743" cy="219313"/>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Nunito Sans Bold" pitchFamily="34" charset="0"/>
                <a:ea typeface="Nunito Sans Bold" pitchFamily="34" charset="-122"/>
                <a:cs typeface="Nunito Sans Bold" pitchFamily="34" charset="-120"/>
              </a:rPr>
              <a:t>RNNs Introduction</a:t>
            </a:r>
            <a:endParaRPr lang="en-US" sz="1350" dirty="0"/>
          </a:p>
        </p:txBody>
      </p:sp>
      <p:sp>
        <p:nvSpPr>
          <p:cNvPr id="14" name="Text 11"/>
          <p:cNvSpPr/>
          <p:nvPr/>
        </p:nvSpPr>
        <p:spPr>
          <a:xfrm>
            <a:off x="7533323" y="8542853"/>
            <a:ext cx="6387584" cy="449104"/>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Nunito Sans" pitchFamily="34" charset="0"/>
                <a:ea typeface="Nunito Sans" pitchFamily="34" charset="-122"/>
                <a:cs typeface="Nunito Sans" pitchFamily="34" charset="-120"/>
              </a:rPr>
              <a:t>Maintain hidden state like short-term memory, where each step influences the next, perfect for sequential data processing.</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069431"/>
            <a:ext cx="11322368" cy="620078"/>
          </a:xfrm>
          <a:prstGeom prst="rect">
            <a:avLst/>
          </a:prstGeom>
          <a:noFill/>
          <a:ln/>
        </p:spPr>
        <p:txBody>
          <a:bodyPr wrap="none" lIns="0" tIns="0" rIns="0" bIns="0" rtlCol="0" anchor="t"/>
          <a:lstStyle/>
          <a:p>
            <a:pPr algn="l" indent="0" marL="0">
              <a:lnSpc>
                <a:spcPts val="4850"/>
              </a:lnSpc>
              <a:buNone/>
            </a:pPr>
            <a:r>
              <a:rPr lang="en-US" sz="3900" b="1" dirty="0">
                <a:solidFill>
                  <a:srgbClr val="0066A1"/>
                </a:solidFill>
                <a:latin typeface="Nunito Sans Bold" pitchFamily="34" charset="0"/>
                <a:ea typeface="Nunito Sans Bold" pitchFamily="34" charset="-122"/>
                <a:cs typeface="Nunito Sans Bold" pitchFamily="34" charset="-120"/>
              </a:rPr>
              <a:t>Unfolding Time: From Loops to Linear Processing</a:t>
            </a:r>
            <a:endParaRPr lang="en-US" sz="3900" dirty="0"/>
          </a:p>
        </p:txBody>
      </p:sp>
      <p:sp>
        <p:nvSpPr>
          <p:cNvPr id="4" name="Text 1"/>
          <p:cNvSpPr/>
          <p:nvPr/>
        </p:nvSpPr>
        <p:spPr>
          <a:xfrm>
            <a:off x="793790" y="3987165"/>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Understanding computational graphs requires thinking about how information flows through time, similar to an assembly line in car manufacturing.</a:t>
            </a:r>
            <a:endParaRPr lang="en-US" sz="1550" dirty="0"/>
          </a:p>
        </p:txBody>
      </p:sp>
      <p:pic>
        <p:nvPicPr>
          <p:cNvPr id="5" name="Image 1" descr="preencoded.png">    </p:cNvPr>
          <p:cNvPicPr>
            <a:picLocks noChangeAspect="1"/>
          </p:cNvPicPr>
          <p:nvPr/>
        </p:nvPicPr>
        <p:blipFill>
          <a:blip r:embed="rId2"/>
          <a:stretch>
            <a:fillRect/>
          </a:stretch>
        </p:blipFill>
        <p:spPr>
          <a:xfrm>
            <a:off x="793790" y="4527947"/>
            <a:ext cx="6521410" cy="793790"/>
          </a:xfrm>
          <a:prstGeom prst="rect">
            <a:avLst/>
          </a:prstGeom>
        </p:spPr>
      </p:pic>
      <p:sp>
        <p:nvSpPr>
          <p:cNvPr id="6" name="Text 2"/>
          <p:cNvSpPr/>
          <p:nvPr/>
        </p:nvSpPr>
        <p:spPr>
          <a:xfrm>
            <a:off x="992148" y="5520095"/>
            <a:ext cx="2714030"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Assembly Line Analogy</a:t>
            </a:r>
            <a:endParaRPr lang="en-US" sz="1950" dirty="0"/>
          </a:p>
        </p:txBody>
      </p:sp>
      <p:sp>
        <p:nvSpPr>
          <p:cNvPr id="7" name="Text 3"/>
          <p:cNvSpPr/>
          <p:nvPr/>
        </p:nvSpPr>
        <p:spPr>
          <a:xfrm>
            <a:off x="992148" y="5949315"/>
            <a:ext cx="612469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Each station depends on previous station's work. Worker at Station 3 needs output from Station 2, with information flowing forward through time.</a:t>
            </a:r>
            <a:endParaRPr lang="en-US" sz="1550" dirty="0"/>
          </a:p>
        </p:txBody>
      </p:sp>
      <p:pic>
        <p:nvPicPr>
          <p:cNvPr id="8" name="Image 2" descr="preencoded.png">    </p:cNvPr>
          <p:cNvPicPr>
            <a:picLocks noChangeAspect="1"/>
          </p:cNvPicPr>
          <p:nvPr/>
        </p:nvPicPr>
        <p:blipFill>
          <a:blip r:embed="rId3"/>
          <a:stretch>
            <a:fillRect/>
          </a:stretch>
        </p:blipFill>
        <p:spPr>
          <a:xfrm>
            <a:off x="7315200" y="4527947"/>
            <a:ext cx="6521410" cy="793790"/>
          </a:xfrm>
          <a:prstGeom prst="rect">
            <a:avLst/>
          </a:prstGeom>
        </p:spPr>
      </p:pic>
      <p:sp>
        <p:nvSpPr>
          <p:cNvPr id="9" name="Text 4"/>
          <p:cNvSpPr/>
          <p:nvPr/>
        </p:nvSpPr>
        <p:spPr>
          <a:xfrm>
            <a:off x="7513558" y="5520095"/>
            <a:ext cx="2706291"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RNN Unfolding Process</a:t>
            </a:r>
            <a:endParaRPr lang="en-US" sz="1950" dirty="0"/>
          </a:p>
        </p:txBody>
      </p:sp>
      <p:sp>
        <p:nvSpPr>
          <p:cNvPr id="10" name="Text 5"/>
          <p:cNvSpPr/>
          <p:nvPr/>
        </p:nvSpPr>
        <p:spPr>
          <a:xfrm>
            <a:off x="7513558" y="5949315"/>
            <a:ext cx="612469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Folded view shows compact representation with loops. Unfolded view expands across time steps, making backpropagation through time possible.</a:t>
            </a:r>
            <a:endParaRPr lang="en-US" sz="1550" dirty="0"/>
          </a:p>
        </p:txBody>
      </p:sp>
      <p:sp>
        <p:nvSpPr>
          <p:cNvPr id="11" name="Text 6"/>
          <p:cNvSpPr/>
          <p:nvPr/>
        </p:nvSpPr>
        <p:spPr>
          <a:xfrm>
            <a:off x="793790" y="732353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Key insight: Same parameters shared across all time steps. Example: Predicting next word in "The weather today is ___"</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272891"/>
            <a:ext cx="4969907" cy="310158"/>
          </a:xfrm>
          <a:prstGeom prst="rect">
            <a:avLst/>
          </a:prstGeom>
          <a:noFill/>
          <a:ln/>
        </p:spPr>
        <p:txBody>
          <a:bodyPr wrap="none" lIns="0" tIns="0" rIns="0" bIns="0" rtlCol="0" anchor="t"/>
          <a:lstStyle/>
          <a:p>
            <a:pPr algn="l" indent="0" marL="0">
              <a:lnSpc>
                <a:spcPts val="2400"/>
              </a:lnSpc>
              <a:buNone/>
            </a:pPr>
            <a:r>
              <a:rPr lang="en-US" sz="1950" b="1" dirty="0">
                <a:solidFill>
                  <a:srgbClr val="0066A1"/>
                </a:solidFill>
                <a:latin typeface="Nunito Sans Bold" pitchFamily="34" charset="0"/>
                <a:ea typeface="Nunito Sans Bold" pitchFamily="34" charset="-122"/>
                <a:cs typeface="Nunito Sans Bold" pitchFamily="34" charset="-120"/>
              </a:rPr>
              <a:t>The Building Blocks of Recurrent Networks</a:t>
            </a:r>
            <a:endParaRPr lang="en-US" sz="1950" dirty="0"/>
          </a:p>
        </p:txBody>
      </p:sp>
      <p:pic>
        <p:nvPicPr>
          <p:cNvPr id="3" name="Image 0" descr="preencoded.png">    </p:cNvPr>
          <p:cNvPicPr>
            <a:picLocks noChangeAspect="1"/>
          </p:cNvPicPr>
          <p:nvPr/>
        </p:nvPicPr>
        <p:blipFill>
          <a:blip r:embed="rId1"/>
          <a:stretch>
            <a:fillRect/>
          </a:stretch>
        </p:blipFill>
        <p:spPr>
          <a:xfrm>
            <a:off x="1659850" y="781407"/>
            <a:ext cx="11310580" cy="7809905"/>
          </a:xfrm>
          <a:prstGeom prst="rect">
            <a:avLst/>
          </a:prstGeom>
        </p:spPr>
      </p:pic>
      <p:pic>
        <p:nvPicPr>
          <p:cNvPr id="4" name="Image 1" descr="preencoded.png">    </p:cNvPr>
          <p:cNvPicPr>
            <a:picLocks noChangeAspect="1"/>
          </p:cNvPicPr>
          <p:nvPr/>
        </p:nvPicPr>
        <p:blipFill>
          <a:blip r:embed="rId2"/>
          <a:stretch>
            <a:fillRect/>
          </a:stretch>
        </p:blipFill>
        <p:spPr>
          <a:xfrm>
            <a:off x="3397071" y="4789269"/>
            <a:ext cx="415097" cy="415097"/>
          </a:xfrm>
          <a:prstGeom prst="rect">
            <a:avLst/>
          </a:prstGeom>
        </p:spPr>
      </p:pic>
      <p:sp>
        <p:nvSpPr>
          <p:cNvPr id="5" name="Text 1"/>
          <p:cNvSpPr/>
          <p:nvPr/>
        </p:nvSpPr>
        <p:spPr>
          <a:xfrm>
            <a:off x="2050169" y="6644232"/>
            <a:ext cx="3113225" cy="389153"/>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Nunito Sans Bold" pitchFamily="34" charset="0"/>
                <a:ea typeface="Nunito Sans Bold" pitchFamily="34" charset="-122"/>
                <a:cs typeface="Nunito Sans Bold" pitchFamily="34" charset="-120"/>
              </a:rPr>
              <a:t>Input x</a:t>
            </a:r>
            <a:endParaRPr lang="en-US" sz="1350" dirty="0"/>
          </a:p>
        </p:txBody>
      </p:sp>
      <p:sp>
        <p:nvSpPr>
          <p:cNvPr id="6" name="Text 2"/>
          <p:cNvSpPr/>
          <p:nvPr/>
        </p:nvSpPr>
        <p:spPr>
          <a:xfrm>
            <a:off x="1939477" y="7144077"/>
            <a:ext cx="3334609" cy="622645"/>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Nunito Sans" pitchFamily="34" charset="0"/>
                <a:ea typeface="Nunito Sans" pitchFamily="34" charset="-122"/>
                <a:cs typeface="Nunito Sans" pitchFamily="34" charset="-120"/>
              </a:rPr>
              <a:t>Current data point (e.g., word)</a:t>
            </a:r>
            <a:endParaRPr lang="en-US" sz="1050" dirty="0"/>
          </a:p>
        </p:txBody>
      </p:sp>
      <p:pic>
        <p:nvPicPr>
          <p:cNvPr id="7" name="Image 2" descr="preencoded.png">    </p:cNvPr>
          <p:cNvPicPr>
            <a:picLocks noChangeAspect="1"/>
          </p:cNvPicPr>
          <p:nvPr/>
        </p:nvPicPr>
        <p:blipFill>
          <a:blip r:embed="rId3"/>
          <a:stretch>
            <a:fillRect/>
          </a:stretch>
        </p:blipFill>
        <p:spPr>
          <a:xfrm>
            <a:off x="5873814" y="4194297"/>
            <a:ext cx="415097" cy="415097"/>
          </a:xfrm>
          <a:prstGeom prst="rect">
            <a:avLst/>
          </a:prstGeom>
        </p:spPr>
      </p:pic>
      <p:sp>
        <p:nvSpPr>
          <p:cNvPr id="8" name="Text 3"/>
          <p:cNvSpPr/>
          <p:nvPr/>
        </p:nvSpPr>
        <p:spPr>
          <a:xfrm>
            <a:off x="4513076" y="1917103"/>
            <a:ext cx="3113224" cy="389153"/>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Nunito Sans Bold" pitchFamily="34" charset="0"/>
                <a:ea typeface="Nunito Sans Bold" pitchFamily="34" charset="-122"/>
                <a:cs typeface="Nunito Sans Bold" pitchFamily="34" charset="-120"/>
              </a:rPr>
              <a:t>Hidden h</a:t>
            </a:r>
            <a:endParaRPr lang="en-US" sz="1350" dirty="0"/>
          </a:p>
        </p:txBody>
      </p:sp>
      <p:sp>
        <p:nvSpPr>
          <p:cNvPr id="9" name="Text 4"/>
          <p:cNvSpPr/>
          <p:nvPr/>
        </p:nvSpPr>
        <p:spPr>
          <a:xfrm>
            <a:off x="4402383" y="2416948"/>
            <a:ext cx="3334610" cy="311323"/>
          </a:xfrm>
          <a:prstGeom prst="rect">
            <a:avLst/>
          </a:prstGeom>
          <a:noFill/>
          <a:ln/>
        </p:spPr>
        <p:txBody>
          <a:bodyPr wrap="none" lIns="0" tIns="0" rIns="0" bIns="0" rtlCol="0" anchor="t"/>
          <a:lstStyle/>
          <a:p>
            <a:pPr algn="ctr" indent="0" marL="0">
              <a:lnSpc>
                <a:spcPts val="1350"/>
              </a:lnSpc>
              <a:buNone/>
            </a:pPr>
            <a:r>
              <a:rPr lang="en-US" sz="1050" dirty="0">
                <a:solidFill>
                  <a:srgbClr val="000000"/>
                </a:solidFill>
                <a:latin typeface="Nunito Sans" pitchFamily="34" charset="0"/>
                <a:ea typeface="Nunito Sans" pitchFamily="34" charset="-122"/>
                <a:cs typeface="Nunito Sans" pitchFamily="34" charset="-120"/>
              </a:rPr>
              <a:t>Memory from previous steps</a:t>
            </a:r>
            <a:endParaRPr lang="en-US" sz="1050" dirty="0"/>
          </a:p>
        </p:txBody>
      </p:sp>
      <p:pic>
        <p:nvPicPr>
          <p:cNvPr id="10" name="Image 3" descr="preencoded.png">    </p:cNvPr>
          <p:cNvPicPr>
            <a:picLocks noChangeAspect="1"/>
          </p:cNvPicPr>
          <p:nvPr/>
        </p:nvPicPr>
        <p:blipFill>
          <a:blip r:embed="rId4"/>
          <a:stretch>
            <a:fillRect/>
          </a:stretch>
        </p:blipFill>
        <p:spPr>
          <a:xfrm>
            <a:off x="8350558" y="4789269"/>
            <a:ext cx="415097" cy="415097"/>
          </a:xfrm>
          <a:prstGeom prst="rect">
            <a:avLst/>
          </a:prstGeom>
        </p:spPr>
      </p:pic>
      <p:sp>
        <p:nvSpPr>
          <p:cNvPr id="11" name="Text 5"/>
          <p:cNvSpPr/>
          <p:nvPr/>
        </p:nvSpPr>
        <p:spPr>
          <a:xfrm>
            <a:off x="6989819" y="6644232"/>
            <a:ext cx="3113224" cy="389153"/>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Nunito Sans Bold" pitchFamily="34" charset="0"/>
                <a:ea typeface="Nunito Sans Bold" pitchFamily="34" charset="-122"/>
                <a:cs typeface="Nunito Sans Bold" pitchFamily="34" charset="-120"/>
              </a:rPr>
              <a:t>Update</a:t>
            </a:r>
            <a:endParaRPr lang="en-US" sz="1350" dirty="0"/>
          </a:p>
        </p:txBody>
      </p:sp>
      <p:sp>
        <p:nvSpPr>
          <p:cNvPr id="12" name="Text 6"/>
          <p:cNvSpPr/>
          <p:nvPr/>
        </p:nvSpPr>
        <p:spPr>
          <a:xfrm>
            <a:off x="6879127" y="7144077"/>
            <a:ext cx="3334610" cy="311322"/>
          </a:xfrm>
          <a:prstGeom prst="rect">
            <a:avLst/>
          </a:prstGeom>
          <a:noFill/>
          <a:ln/>
        </p:spPr>
        <p:txBody>
          <a:bodyPr wrap="none" lIns="0" tIns="0" rIns="0" bIns="0" rtlCol="0" anchor="t"/>
          <a:lstStyle/>
          <a:p>
            <a:pPr algn="ctr" indent="0" marL="0">
              <a:lnSpc>
                <a:spcPts val="1350"/>
              </a:lnSpc>
              <a:buNone/>
            </a:pPr>
            <a:r>
              <a:rPr lang="en-US" sz="1050" dirty="0">
                <a:solidFill>
                  <a:srgbClr val="000000"/>
                </a:solidFill>
                <a:latin typeface="Nunito Sans" pitchFamily="34" charset="0"/>
                <a:ea typeface="Nunito Sans" pitchFamily="34" charset="-122"/>
                <a:cs typeface="Nunito Sans" pitchFamily="34" charset="-120"/>
              </a:rPr>
              <a:t>h_t = f(Wx + Uh_{t-1})</a:t>
            </a:r>
            <a:endParaRPr lang="en-US" sz="1050" dirty="0"/>
          </a:p>
        </p:txBody>
      </p:sp>
      <p:pic>
        <p:nvPicPr>
          <p:cNvPr id="13" name="Image 4" descr="preencoded.png">    </p:cNvPr>
          <p:cNvPicPr>
            <a:picLocks noChangeAspect="1"/>
          </p:cNvPicPr>
          <p:nvPr/>
        </p:nvPicPr>
        <p:blipFill>
          <a:blip r:embed="rId5"/>
          <a:stretch>
            <a:fillRect/>
          </a:stretch>
        </p:blipFill>
        <p:spPr>
          <a:xfrm>
            <a:off x="10827301" y="4194297"/>
            <a:ext cx="415097" cy="415097"/>
          </a:xfrm>
          <a:prstGeom prst="rect">
            <a:avLst/>
          </a:prstGeom>
        </p:spPr>
      </p:pic>
      <p:sp>
        <p:nvSpPr>
          <p:cNvPr id="14" name="Text 7"/>
          <p:cNvSpPr/>
          <p:nvPr/>
        </p:nvSpPr>
        <p:spPr>
          <a:xfrm>
            <a:off x="9466563" y="1917103"/>
            <a:ext cx="3113225" cy="389153"/>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Nunito Sans Bold" pitchFamily="34" charset="0"/>
                <a:ea typeface="Nunito Sans Bold" pitchFamily="34" charset="-122"/>
                <a:cs typeface="Nunito Sans Bold" pitchFamily="34" charset="-120"/>
              </a:rPr>
              <a:t>Output y</a:t>
            </a:r>
            <a:endParaRPr lang="en-US" sz="1350" dirty="0"/>
          </a:p>
        </p:txBody>
      </p:sp>
      <p:sp>
        <p:nvSpPr>
          <p:cNvPr id="15" name="Text 8"/>
          <p:cNvSpPr/>
          <p:nvPr/>
        </p:nvSpPr>
        <p:spPr>
          <a:xfrm>
            <a:off x="9355870" y="2416948"/>
            <a:ext cx="3334609" cy="311323"/>
          </a:xfrm>
          <a:prstGeom prst="rect">
            <a:avLst/>
          </a:prstGeom>
          <a:noFill/>
          <a:ln/>
        </p:spPr>
        <p:txBody>
          <a:bodyPr wrap="none" lIns="0" tIns="0" rIns="0" bIns="0" rtlCol="0" anchor="t"/>
          <a:lstStyle/>
          <a:p>
            <a:pPr algn="ctr" indent="0" marL="0">
              <a:lnSpc>
                <a:spcPts val="1350"/>
              </a:lnSpc>
              <a:buNone/>
            </a:pPr>
            <a:r>
              <a:rPr lang="en-US" sz="1050" dirty="0">
                <a:solidFill>
                  <a:srgbClr val="000000"/>
                </a:solidFill>
                <a:latin typeface="Nunito Sans" pitchFamily="34" charset="0"/>
                <a:ea typeface="Nunito Sans" pitchFamily="34" charset="-122"/>
                <a:cs typeface="Nunito Sans" pitchFamily="34" charset="-120"/>
              </a:rPr>
              <a:t>Prediction from current state</a:t>
            </a:r>
            <a:endParaRPr lang="en-US" sz="1050" dirty="0"/>
          </a:p>
        </p:txBody>
      </p:sp>
      <p:sp>
        <p:nvSpPr>
          <p:cNvPr id="16" name="Shape 9"/>
          <p:cNvSpPr/>
          <p:nvPr/>
        </p:nvSpPr>
        <p:spPr>
          <a:xfrm>
            <a:off x="396835" y="8702873"/>
            <a:ext cx="6868716" cy="601980"/>
          </a:xfrm>
          <a:prstGeom prst="roundRect">
            <a:avLst>
              <a:gd name="adj" fmla="val 12152"/>
            </a:avLst>
          </a:prstGeom>
          <a:solidFill>
            <a:srgbClr val="FFFFFF"/>
          </a:solidFill>
          <a:ln w="15240">
            <a:solidFill>
              <a:srgbClr val="B2CBE5"/>
            </a:solidFill>
            <a:prstDash val="solid"/>
          </a:ln>
        </p:spPr>
      </p:sp>
      <p:sp>
        <p:nvSpPr>
          <p:cNvPr id="17" name="Shape 10"/>
          <p:cNvSpPr/>
          <p:nvPr/>
        </p:nvSpPr>
        <p:spPr>
          <a:xfrm>
            <a:off x="381595" y="8702873"/>
            <a:ext cx="60960" cy="601980"/>
          </a:xfrm>
          <a:prstGeom prst="roundRect">
            <a:avLst>
              <a:gd name="adj" fmla="val 68372"/>
            </a:avLst>
          </a:prstGeom>
          <a:solidFill>
            <a:srgbClr val="0079FA"/>
          </a:solidFill>
          <a:ln/>
        </p:spPr>
      </p:sp>
      <p:sp>
        <p:nvSpPr>
          <p:cNvPr id="18" name="Text 11"/>
          <p:cNvSpPr/>
          <p:nvPr/>
        </p:nvSpPr>
        <p:spPr>
          <a:xfrm>
            <a:off x="556974" y="8817293"/>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Input (x)</a:t>
            </a:r>
            <a:endParaRPr lang="en-US" sz="950" dirty="0"/>
          </a:p>
        </p:txBody>
      </p:sp>
      <p:sp>
        <p:nvSpPr>
          <p:cNvPr id="19" name="Text 12"/>
          <p:cNvSpPr/>
          <p:nvPr/>
        </p:nvSpPr>
        <p:spPr>
          <a:xfrm>
            <a:off x="556974" y="9031843"/>
            <a:ext cx="6594158"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Current data point, such as the current word in a sentence or today's stock price.</a:t>
            </a:r>
            <a:endParaRPr lang="en-US" sz="750" dirty="0"/>
          </a:p>
        </p:txBody>
      </p:sp>
      <p:sp>
        <p:nvSpPr>
          <p:cNvPr id="20" name="Shape 13"/>
          <p:cNvSpPr/>
          <p:nvPr/>
        </p:nvSpPr>
        <p:spPr>
          <a:xfrm>
            <a:off x="7364730" y="8702873"/>
            <a:ext cx="6868835" cy="601980"/>
          </a:xfrm>
          <a:prstGeom prst="roundRect">
            <a:avLst>
              <a:gd name="adj" fmla="val 12152"/>
            </a:avLst>
          </a:prstGeom>
          <a:solidFill>
            <a:srgbClr val="FFFFFF"/>
          </a:solidFill>
          <a:ln w="15240">
            <a:solidFill>
              <a:srgbClr val="B2CBE5"/>
            </a:solidFill>
            <a:prstDash val="solid"/>
          </a:ln>
        </p:spPr>
      </p:sp>
      <p:sp>
        <p:nvSpPr>
          <p:cNvPr id="21" name="Shape 14"/>
          <p:cNvSpPr/>
          <p:nvPr/>
        </p:nvSpPr>
        <p:spPr>
          <a:xfrm>
            <a:off x="7349490" y="8702873"/>
            <a:ext cx="60960" cy="601980"/>
          </a:xfrm>
          <a:prstGeom prst="roundRect">
            <a:avLst>
              <a:gd name="adj" fmla="val 68372"/>
            </a:avLst>
          </a:prstGeom>
          <a:solidFill>
            <a:srgbClr val="0079FA"/>
          </a:solidFill>
          <a:ln/>
        </p:spPr>
      </p:sp>
      <p:sp>
        <p:nvSpPr>
          <p:cNvPr id="22" name="Text 15"/>
          <p:cNvSpPr/>
          <p:nvPr/>
        </p:nvSpPr>
        <p:spPr>
          <a:xfrm>
            <a:off x="7524869" y="8817293"/>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Hidden State (h)</a:t>
            </a:r>
            <a:endParaRPr lang="en-US" sz="950" dirty="0"/>
          </a:p>
        </p:txBody>
      </p:sp>
      <p:sp>
        <p:nvSpPr>
          <p:cNvPr id="23" name="Text 16"/>
          <p:cNvSpPr/>
          <p:nvPr/>
        </p:nvSpPr>
        <p:spPr>
          <a:xfrm>
            <a:off x="7524869" y="9031843"/>
            <a:ext cx="659427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Network's memory from previous steps, carrying forward relevant information from the past.</a:t>
            </a:r>
            <a:endParaRPr lang="en-US" sz="750" dirty="0"/>
          </a:p>
        </p:txBody>
      </p:sp>
      <p:sp>
        <p:nvSpPr>
          <p:cNvPr id="24" name="Shape 17"/>
          <p:cNvSpPr/>
          <p:nvPr/>
        </p:nvSpPr>
        <p:spPr>
          <a:xfrm>
            <a:off x="396835" y="9404032"/>
            <a:ext cx="6868716" cy="601980"/>
          </a:xfrm>
          <a:prstGeom prst="roundRect">
            <a:avLst>
              <a:gd name="adj" fmla="val 12152"/>
            </a:avLst>
          </a:prstGeom>
          <a:solidFill>
            <a:srgbClr val="FFFFFF"/>
          </a:solidFill>
          <a:ln w="15240">
            <a:solidFill>
              <a:srgbClr val="B2CBE5"/>
            </a:solidFill>
            <a:prstDash val="solid"/>
          </a:ln>
        </p:spPr>
      </p:sp>
      <p:sp>
        <p:nvSpPr>
          <p:cNvPr id="25" name="Shape 18"/>
          <p:cNvSpPr/>
          <p:nvPr/>
        </p:nvSpPr>
        <p:spPr>
          <a:xfrm>
            <a:off x="381595" y="9404032"/>
            <a:ext cx="60960" cy="601980"/>
          </a:xfrm>
          <a:prstGeom prst="roundRect">
            <a:avLst>
              <a:gd name="adj" fmla="val 68372"/>
            </a:avLst>
          </a:prstGeom>
          <a:solidFill>
            <a:srgbClr val="0079FA"/>
          </a:solidFill>
          <a:ln/>
        </p:spPr>
      </p:sp>
      <p:sp>
        <p:nvSpPr>
          <p:cNvPr id="26" name="Text 19"/>
          <p:cNvSpPr/>
          <p:nvPr/>
        </p:nvSpPr>
        <p:spPr>
          <a:xfrm>
            <a:off x="556974" y="9518452"/>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Output (y)</a:t>
            </a:r>
            <a:endParaRPr lang="en-US" sz="950" dirty="0"/>
          </a:p>
        </p:txBody>
      </p:sp>
      <p:sp>
        <p:nvSpPr>
          <p:cNvPr id="27" name="Text 20"/>
          <p:cNvSpPr/>
          <p:nvPr/>
        </p:nvSpPr>
        <p:spPr>
          <a:xfrm>
            <a:off x="556974" y="9733002"/>
            <a:ext cx="6594158"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Prediction at current step, based on current input and accumulated memory.</a:t>
            </a:r>
            <a:endParaRPr lang="en-US" sz="750" dirty="0"/>
          </a:p>
        </p:txBody>
      </p:sp>
      <p:sp>
        <p:nvSpPr>
          <p:cNvPr id="28" name="Shape 21"/>
          <p:cNvSpPr/>
          <p:nvPr/>
        </p:nvSpPr>
        <p:spPr>
          <a:xfrm>
            <a:off x="7364730" y="9404032"/>
            <a:ext cx="6868835" cy="601980"/>
          </a:xfrm>
          <a:prstGeom prst="roundRect">
            <a:avLst>
              <a:gd name="adj" fmla="val 12152"/>
            </a:avLst>
          </a:prstGeom>
          <a:solidFill>
            <a:srgbClr val="FFFFFF"/>
          </a:solidFill>
          <a:ln w="15240">
            <a:solidFill>
              <a:srgbClr val="B2CBE5"/>
            </a:solidFill>
            <a:prstDash val="solid"/>
          </a:ln>
        </p:spPr>
      </p:sp>
      <p:sp>
        <p:nvSpPr>
          <p:cNvPr id="29" name="Shape 22"/>
          <p:cNvSpPr/>
          <p:nvPr/>
        </p:nvSpPr>
        <p:spPr>
          <a:xfrm>
            <a:off x="7349490" y="9404032"/>
            <a:ext cx="60960" cy="601980"/>
          </a:xfrm>
          <a:prstGeom prst="roundRect">
            <a:avLst>
              <a:gd name="adj" fmla="val 68372"/>
            </a:avLst>
          </a:prstGeom>
          <a:solidFill>
            <a:srgbClr val="0079FA"/>
          </a:solidFill>
          <a:ln/>
        </p:spPr>
      </p:sp>
      <p:sp>
        <p:nvSpPr>
          <p:cNvPr id="30" name="Text 23"/>
          <p:cNvSpPr/>
          <p:nvPr/>
        </p:nvSpPr>
        <p:spPr>
          <a:xfrm>
            <a:off x="7524869" y="9518452"/>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00"/>
                </a:solidFill>
                <a:latin typeface="Nunito Sans Bold" pitchFamily="34" charset="0"/>
                <a:ea typeface="Nunito Sans Bold" pitchFamily="34" charset="-122"/>
                <a:cs typeface="Nunito Sans Bold" pitchFamily="34" charset="-120"/>
              </a:rPr>
              <a:t>Weights</a:t>
            </a:r>
            <a:endParaRPr lang="en-US" sz="950" dirty="0"/>
          </a:p>
        </p:txBody>
      </p:sp>
      <p:sp>
        <p:nvSpPr>
          <p:cNvPr id="31" name="Text 24"/>
          <p:cNvSpPr/>
          <p:nvPr/>
        </p:nvSpPr>
        <p:spPr>
          <a:xfrm>
            <a:off x="7524869" y="9733002"/>
            <a:ext cx="6594277" cy="158591"/>
          </a:xfrm>
          <a:prstGeom prst="rect">
            <a:avLst/>
          </a:prstGeom>
          <a:noFill/>
          <a:ln/>
        </p:spPr>
        <p:txBody>
          <a:bodyPr wrap="none" lIns="0" tIns="0" rIns="0" bIns="0" rtlCol="0" anchor="t"/>
          <a:lstStyle/>
          <a:p>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Shared parameters across all time steps, enabling consistent processing throughout the sequence.</a:t>
            </a:r>
            <a:endParaRPr lang="en-US" sz="750" dirty="0"/>
          </a:p>
        </p:txBody>
      </p:sp>
      <p:sp>
        <p:nvSpPr>
          <p:cNvPr id="32" name="Shape 25"/>
          <p:cNvSpPr/>
          <p:nvPr/>
        </p:nvSpPr>
        <p:spPr>
          <a:xfrm>
            <a:off x="396835" y="10117574"/>
            <a:ext cx="13836729" cy="421362"/>
          </a:xfrm>
          <a:prstGeom prst="roundRect">
            <a:avLst>
              <a:gd name="adj" fmla="val 9892"/>
            </a:avLst>
          </a:prstGeom>
          <a:solidFill>
            <a:srgbClr val="B6D6FC"/>
          </a:solidFill>
          <a:ln/>
        </p:spPr>
      </p:sp>
      <p:pic>
        <p:nvPicPr>
          <p:cNvPr id="33" name="Image 5" descr="preencoded.png">    </p:cNvPr>
          <p:cNvPicPr>
            <a:picLocks noChangeAspect="1"/>
          </p:cNvPicPr>
          <p:nvPr/>
        </p:nvPicPr>
        <p:blipFill>
          <a:blip r:embed="rId6"/>
          <a:stretch>
            <a:fillRect/>
          </a:stretch>
        </p:blipFill>
        <p:spPr>
          <a:xfrm>
            <a:off x="496014" y="10261402"/>
            <a:ext cx="123944" cy="99179"/>
          </a:xfrm>
          <a:prstGeom prst="rect">
            <a:avLst/>
          </a:prstGeom>
        </p:spPr>
      </p:pic>
      <p:sp>
        <p:nvSpPr>
          <p:cNvPr id="34" name="Text 26"/>
          <p:cNvSpPr/>
          <p:nvPr/>
        </p:nvSpPr>
        <p:spPr>
          <a:xfrm>
            <a:off x="719137" y="10241518"/>
            <a:ext cx="13415248" cy="158591"/>
          </a:xfrm>
          <a:prstGeom prst="rect">
            <a:avLst/>
          </a:prstGeom>
          <a:noFill/>
          <a:ln/>
        </p:spPr>
        <p:txBody>
          <a:bodyPr wrap="none" lIns="0" tIns="0" rIns="0" bIns="0" rtlCol="0" anchor="t"/>
          <a:lstStyle/>
          <a:p>
            <a:pPr algn="l" indent="0" marL="0">
              <a:lnSpc>
                <a:spcPts val="1250"/>
              </a:lnSpc>
              <a:buNone/>
            </a:pPr>
            <a:r>
              <a:rPr lang="en-US" sz="750" b="1" dirty="0">
                <a:solidFill>
                  <a:srgbClr val="000000"/>
                </a:solidFill>
                <a:latin typeface="Nunito Sans" pitchFamily="34" charset="0"/>
                <a:ea typeface="Nunito Sans" pitchFamily="34" charset="-122"/>
                <a:cs typeface="Nunito Sans" pitchFamily="34" charset="-120"/>
              </a:rPr>
              <a:t>GPS Navigation Example:</a:t>
            </a:r>
            <a:pPr algn="l" indent="0" marL="0">
              <a:lnSpc>
                <a:spcPts val="1250"/>
              </a:lnSpc>
              <a:buNone/>
            </a:pPr>
            <a:r>
              <a:rPr lang="en-US" sz="750" dirty="0">
                <a:solidFill>
                  <a:srgbClr val="000000"/>
                </a:solidFill>
                <a:latin typeface="Nunito Sans" pitchFamily="34" charset="0"/>
                <a:ea typeface="Nunito Sans" pitchFamily="34" charset="-122"/>
                <a:cs typeface="Nunito Sans" pitchFamily="34" charset="-120"/>
              </a:rPr>
              <a:t> Input is current location, hidden state contains route history and traffic patterns, output provides next direction recommendation.</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22991"/>
            <a:ext cx="9770388" cy="620078"/>
          </a:xfrm>
          <a:prstGeom prst="rect">
            <a:avLst/>
          </a:prstGeom>
          <a:noFill/>
          <a:ln/>
        </p:spPr>
        <p:txBody>
          <a:bodyPr wrap="none" lIns="0" tIns="0" rIns="0" bIns="0" rtlCol="0" anchor="t"/>
          <a:lstStyle/>
          <a:p>
            <a:pPr algn="l" indent="0" marL="0">
              <a:lnSpc>
                <a:spcPts val="4850"/>
              </a:lnSpc>
              <a:buNone/>
            </a:pPr>
            <a:r>
              <a:rPr lang="en-US" sz="3900" b="1" dirty="0">
                <a:solidFill>
                  <a:srgbClr val="0066A1"/>
                </a:solidFill>
                <a:latin typeface="Nunito Sans Bold" pitchFamily="34" charset="0"/>
                <a:ea typeface="Nunito Sans Bold" pitchFamily="34" charset="-122"/>
                <a:cs typeface="Nunito Sans Bold" pitchFamily="34" charset="-120"/>
              </a:rPr>
              <a:t>Why RNNs Share Parameters Across Time</a:t>
            </a:r>
            <a:endParaRPr lang="en-US" sz="3900" dirty="0"/>
          </a:p>
        </p:txBody>
      </p:sp>
      <p:sp>
        <p:nvSpPr>
          <p:cNvPr id="3" name="Text 1"/>
          <p:cNvSpPr/>
          <p:nvPr/>
        </p:nvSpPr>
        <p:spPr>
          <a:xfrm>
            <a:off x="793790" y="303990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Parameter sharing in RNNs works like language learning - grammar rules apply to all sentences, not just specific ones. The same patterns work for "I eat" and "You eat" - learn once, apply everywhere.</a:t>
            </a:r>
            <a:endParaRPr lang="en-US" sz="1550" dirty="0"/>
          </a:p>
        </p:txBody>
      </p:sp>
      <p:sp>
        <p:nvSpPr>
          <p:cNvPr id="4" name="Shape 2"/>
          <p:cNvSpPr/>
          <p:nvPr/>
        </p:nvSpPr>
        <p:spPr>
          <a:xfrm>
            <a:off x="793790" y="3898225"/>
            <a:ext cx="446484" cy="446484"/>
          </a:xfrm>
          <a:prstGeom prst="roundRect">
            <a:avLst>
              <a:gd name="adj" fmla="val 18670"/>
            </a:avLst>
          </a:prstGeom>
          <a:solidFill>
            <a:srgbClr val="CCE5FF"/>
          </a:solidFill>
          <a:ln w="7620">
            <a:solidFill>
              <a:srgbClr val="B2CBE5"/>
            </a:solidFill>
            <a:prstDash val="solid"/>
          </a:ln>
        </p:spPr>
      </p:sp>
      <p:sp>
        <p:nvSpPr>
          <p:cNvPr id="5" name="Text 3"/>
          <p:cNvSpPr/>
          <p:nvPr/>
        </p:nvSpPr>
        <p:spPr>
          <a:xfrm>
            <a:off x="1438632" y="396644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Efficiency</a:t>
            </a:r>
            <a:endParaRPr lang="en-US" sz="1950" dirty="0"/>
          </a:p>
        </p:txBody>
      </p:sp>
      <p:sp>
        <p:nvSpPr>
          <p:cNvPr id="6" name="Text 4"/>
          <p:cNvSpPr/>
          <p:nvPr/>
        </p:nvSpPr>
        <p:spPr>
          <a:xfrm>
            <a:off x="1438632" y="4395668"/>
            <a:ext cx="3537347"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One set of parameters for all time steps reduces computational overhead and memory requirements significantly.</a:t>
            </a:r>
            <a:endParaRPr lang="en-US" sz="1550" dirty="0"/>
          </a:p>
        </p:txBody>
      </p:sp>
      <p:sp>
        <p:nvSpPr>
          <p:cNvPr id="7" name="Shape 5"/>
          <p:cNvSpPr/>
          <p:nvPr/>
        </p:nvSpPr>
        <p:spPr>
          <a:xfrm>
            <a:off x="5223986" y="3898225"/>
            <a:ext cx="446484" cy="446484"/>
          </a:xfrm>
          <a:prstGeom prst="roundRect">
            <a:avLst>
              <a:gd name="adj" fmla="val 18670"/>
            </a:avLst>
          </a:prstGeom>
          <a:solidFill>
            <a:srgbClr val="CCE5FF"/>
          </a:solidFill>
          <a:ln w="7620">
            <a:solidFill>
              <a:srgbClr val="B2CBE5"/>
            </a:solidFill>
            <a:prstDash val="solid"/>
          </a:ln>
        </p:spPr>
      </p:sp>
      <p:sp>
        <p:nvSpPr>
          <p:cNvPr id="8" name="Text 6"/>
          <p:cNvSpPr/>
          <p:nvPr/>
        </p:nvSpPr>
        <p:spPr>
          <a:xfrm>
            <a:off x="5868829" y="396644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Generalisation</a:t>
            </a:r>
            <a:endParaRPr lang="en-US" sz="1950" dirty="0"/>
          </a:p>
        </p:txBody>
      </p:sp>
      <p:sp>
        <p:nvSpPr>
          <p:cNvPr id="9" name="Text 7"/>
          <p:cNvSpPr/>
          <p:nvPr/>
        </p:nvSpPr>
        <p:spPr>
          <a:xfrm>
            <a:off x="5868829" y="4395668"/>
            <a:ext cx="3537466"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Works with sequences of any length, from short phrases to long documents, without architectural changes.</a:t>
            </a:r>
            <a:endParaRPr lang="en-US" sz="1550" dirty="0"/>
          </a:p>
        </p:txBody>
      </p:sp>
      <p:sp>
        <p:nvSpPr>
          <p:cNvPr id="10" name="Shape 8"/>
          <p:cNvSpPr/>
          <p:nvPr/>
        </p:nvSpPr>
        <p:spPr>
          <a:xfrm>
            <a:off x="9654302" y="3898225"/>
            <a:ext cx="446484" cy="446484"/>
          </a:xfrm>
          <a:prstGeom prst="roundRect">
            <a:avLst>
              <a:gd name="adj" fmla="val 18670"/>
            </a:avLst>
          </a:prstGeom>
          <a:solidFill>
            <a:srgbClr val="CCE5FF"/>
          </a:solidFill>
          <a:ln w="7620">
            <a:solidFill>
              <a:srgbClr val="B2CBE5"/>
            </a:solidFill>
            <a:prstDash val="solid"/>
          </a:ln>
        </p:spPr>
      </p:sp>
      <p:sp>
        <p:nvSpPr>
          <p:cNvPr id="11" name="Text 9"/>
          <p:cNvSpPr/>
          <p:nvPr/>
        </p:nvSpPr>
        <p:spPr>
          <a:xfrm>
            <a:off x="10299144" y="396644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Memory</a:t>
            </a:r>
            <a:endParaRPr lang="en-US" sz="1950" dirty="0"/>
          </a:p>
        </p:txBody>
      </p:sp>
      <p:sp>
        <p:nvSpPr>
          <p:cNvPr id="12" name="Text 10"/>
          <p:cNvSpPr/>
          <p:nvPr/>
        </p:nvSpPr>
        <p:spPr>
          <a:xfrm>
            <a:off x="10299144" y="4395668"/>
            <a:ext cx="3537466"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Only need to store one set of weights, making the model more memory-efficient and easier to deploy.</a:t>
            </a:r>
            <a:endParaRPr lang="en-US" sz="1550" dirty="0"/>
          </a:p>
        </p:txBody>
      </p:sp>
      <p:sp>
        <p:nvSpPr>
          <p:cNvPr id="13" name="Text 11"/>
          <p:cNvSpPr/>
          <p:nvPr/>
        </p:nvSpPr>
        <p:spPr>
          <a:xfrm>
            <a:off x="793790" y="5571530"/>
            <a:ext cx="13042821"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Practical Examples:</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Email spam detection uses same rules for word patterns whether email has 10 words or 100 words. Stock price prediction applies same patterns for any trading day.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45794"/>
            <a:ext cx="9257467" cy="620078"/>
          </a:xfrm>
          <a:prstGeom prst="rect">
            <a:avLst/>
          </a:prstGeom>
          <a:noFill/>
          <a:ln/>
        </p:spPr>
        <p:txBody>
          <a:bodyPr wrap="none" lIns="0" tIns="0" rIns="0" bIns="0" rtlCol="0" anchor="t"/>
          <a:lstStyle/>
          <a:p>
            <a:pPr algn="l" indent="0" marL="0">
              <a:lnSpc>
                <a:spcPts val="4850"/>
              </a:lnSpc>
              <a:buNone/>
            </a:pPr>
            <a:r>
              <a:rPr lang="en-US" sz="3900" b="1" dirty="0">
                <a:solidFill>
                  <a:srgbClr val="0066A1"/>
                </a:solidFill>
                <a:latin typeface="Nunito Sans Bold" pitchFamily="34" charset="0"/>
                <a:ea typeface="Nunito Sans Bold" pitchFamily="34" charset="-122"/>
                <a:cs typeface="Nunito Sans Bold" pitchFamily="34" charset="-120"/>
              </a:rPr>
              <a:t>Different Ways to Use RNNs in Real Life</a:t>
            </a:r>
            <a:endParaRPr lang="en-US" sz="3900" dirty="0"/>
          </a:p>
        </p:txBody>
      </p:sp>
      <p:sp>
        <p:nvSpPr>
          <p:cNvPr id="3" name="Text 1"/>
          <p:cNvSpPr/>
          <p:nvPr/>
        </p:nvSpPr>
        <p:spPr>
          <a:xfrm>
            <a:off x="793790" y="3761065"/>
            <a:ext cx="3712726"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One-to-Many: Image Captioning</a:t>
            </a:r>
            <a:endParaRPr lang="en-US" sz="1950" dirty="0"/>
          </a:p>
        </p:txBody>
      </p:sp>
      <p:sp>
        <p:nvSpPr>
          <p:cNvPr id="4" name="Text 2"/>
          <p:cNvSpPr/>
          <p:nvPr/>
        </p:nvSpPr>
        <p:spPr>
          <a:xfrm>
            <a:off x="793790" y="4190286"/>
            <a:ext cx="4182189"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Input: Single image of a cat. Output: "A gray cat sitting on a windowsill". Used for automatic alt-text for visually impaired users.</a:t>
            </a:r>
            <a:endParaRPr lang="en-US" sz="1550" dirty="0"/>
          </a:p>
        </p:txBody>
      </p:sp>
      <p:sp>
        <p:nvSpPr>
          <p:cNvPr id="5" name="Text 3"/>
          <p:cNvSpPr/>
          <p:nvPr/>
        </p:nvSpPr>
        <p:spPr>
          <a:xfrm>
            <a:off x="5223986" y="3761065"/>
            <a:ext cx="3907393"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Many-to-One: Sentiment Analysis</a:t>
            </a:r>
            <a:endParaRPr lang="en-US" sz="1950" dirty="0"/>
          </a:p>
        </p:txBody>
      </p:sp>
      <p:sp>
        <p:nvSpPr>
          <p:cNvPr id="6" name="Text 4"/>
          <p:cNvSpPr/>
          <p:nvPr/>
        </p:nvSpPr>
        <p:spPr>
          <a:xfrm>
            <a:off x="5223986" y="4190286"/>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Input: "This movie was absolutely terrible and boring". Output: Negative sentiment. Used for social media monitoring for brands.</a:t>
            </a:r>
            <a:endParaRPr lang="en-US" sz="1550" dirty="0"/>
          </a:p>
        </p:txBody>
      </p:sp>
      <p:sp>
        <p:nvSpPr>
          <p:cNvPr id="7" name="Text 5"/>
          <p:cNvSpPr/>
          <p:nvPr/>
        </p:nvSpPr>
        <p:spPr>
          <a:xfrm>
            <a:off x="9654302" y="3761065"/>
            <a:ext cx="3123962"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unito Sans Bold" pitchFamily="34" charset="0"/>
                <a:ea typeface="Nunito Sans Bold" pitchFamily="34" charset="-122"/>
                <a:cs typeface="Nunito Sans Bold" pitchFamily="34" charset="-120"/>
              </a:rPr>
              <a:t>Many-to-Many: Translation</a:t>
            </a:r>
            <a:endParaRPr lang="en-US" sz="1950" dirty="0"/>
          </a:p>
        </p:txBody>
      </p:sp>
      <p:sp>
        <p:nvSpPr>
          <p:cNvPr id="8" name="Text 6"/>
          <p:cNvSpPr/>
          <p:nvPr/>
        </p:nvSpPr>
        <p:spPr>
          <a:xfrm>
            <a:off x="9654302" y="4190286"/>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Input: "Hello, how are you?" (English). Output: "Hola, ¿cómo estás?" (Spanish). Different input and output lengths.</a:t>
            </a:r>
            <a:endParaRPr lang="en-US" sz="1550" dirty="0"/>
          </a:p>
        </p:txBody>
      </p:sp>
      <p:sp>
        <p:nvSpPr>
          <p:cNvPr id="9" name="Text 7"/>
          <p:cNvSpPr/>
          <p:nvPr/>
        </p:nvSpPr>
        <p:spPr>
          <a:xfrm>
            <a:off x="793790" y="5366147"/>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Many-to-Many (Same Length):</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Part-of-speech tagging converts "The quick brown fox" to "Article Adjective Adjective Noun".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6362" y="572333"/>
            <a:ext cx="6428542" cy="507802"/>
          </a:xfrm>
          <a:prstGeom prst="rect">
            <a:avLst/>
          </a:prstGeom>
          <a:noFill/>
          <a:ln/>
        </p:spPr>
        <p:txBody>
          <a:bodyPr wrap="none" lIns="0" tIns="0" rIns="0" bIns="0" rtlCol="0" anchor="t"/>
          <a:lstStyle/>
          <a:p>
            <a:pPr algn="l" indent="0" marL="0">
              <a:lnSpc>
                <a:spcPts val="3950"/>
              </a:lnSpc>
              <a:buNone/>
            </a:pPr>
            <a:r>
              <a:rPr lang="en-US" sz="3150" b="1" dirty="0">
                <a:solidFill>
                  <a:srgbClr val="0066A1"/>
                </a:solidFill>
                <a:latin typeface="Nunito Sans Bold" pitchFamily="34" charset="0"/>
                <a:ea typeface="Nunito Sans Bold" pitchFamily="34" charset="-122"/>
                <a:cs typeface="Nunito Sans Bold" pitchFamily="34" charset="-120"/>
              </a:rPr>
              <a:t>How RNNs Learn from Experience</a:t>
            </a:r>
            <a:endParaRPr lang="en-US" sz="3150" dirty="0"/>
          </a:p>
        </p:txBody>
      </p:sp>
      <p:sp>
        <p:nvSpPr>
          <p:cNvPr id="4" name="Text 1"/>
          <p:cNvSpPr/>
          <p:nvPr/>
        </p:nvSpPr>
        <p:spPr>
          <a:xfrm>
            <a:off x="6136362" y="1323856"/>
            <a:ext cx="162401" cy="203121"/>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Light" pitchFamily="34" charset="0"/>
                <a:ea typeface="Nunito Sans Light" pitchFamily="34" charset="-122"/>
                <a:cs typeface="Nunito Sans Light" pitchFamily="34" charset="-120"/>
              </a:rPr>
              <a:t>01</a:t>
            </a:r>
            <a:endParaRPr lang="en-US" sz="1250" dirty="0"/>
          </a:p>
        </p:txBody>
      </p:sp>
      <p:sp>
        <p:nvSpPr>
          <p:cNvPr id="5" name="Shape 2"/>
          <p:cNvSpPr/>
          <p:nvPr/>
        </p:nvSpPr>
        <p:spPr>
          <a:xfrm>
            <a:off x="6136362" y="1577102"/>
            <a:ext cx="7844076" cy="22860"/>
          </a:xfrm>
          <a:prstGeom prst="rect">
            <a:avLst/>
          </a:prstGeom>
          <a:solidFill>
            <a:srgbClr val="0079FA"/>
          </a:solidFill>
          <a:ln/>
        </p:spPr>
      </p:sp>
      <p:sp>
        <p:nvSpPr>
          <p:cNvPr id="6" name="Text 3"/>
          <p:cNvSpPr/>
          <p:nvPr/>
        </p:nvSpPr>
        <p:spPr>
          <a:xfrm>
            <a:off x="6136362" y="1704023"/>
            <a:ext cx="2031444" cy="253841"/>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Forward Pass</a:t>
            </a:r>
            <a:endParaRPr lang="en-US" sz="1550" dirty="0"/>
          </a:p>
        </p:txBody>
      </p:sp>
      <p:sp>
        <p:nvSpPr>
          <p:cNvPr id="7" name="Text 4"/>
          <p:cNvSpPr/>
          <p:nvPr/>
        </p:nvSpPr>
        <p:spPr>
          <a:xfrm>
            <a:off x="6136362" y="2055257"/>
            <a:ext cx="7844076" cy="260033"/>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Process sequence from start to end, like practicing a driving route multiple times to understand the path.</a:t>
            </a:r>
            <a:endParaRPr lang="en-US" sz="1250" dirty="0"/>
          </a:p>
        </p:txBody>
      </p:sp>
      <p:sp>
        <p:nvSpPr>
          <p:cNvPr id="8" name="Text 5"/>
          <p:cNvSpPr/>
          <p:nvPr/>
        </p:nvSpPr>
        <p:spPr>
          <a:xfrm>
            <a:off x="6136362" y="2599492"/>
            <a:ext cx="162401" cy="203121"/>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Light" pitchFamily="34" charset="0"/>
                <a:ea typeface="Nunito Sans Light" pitchFamily="34" charset="-122"/>
                <a:cs typeface="Nunito Sans Light" pitchFamily="34" charset="-120"/>
              </a:rPr>
              <a:t>02</a:t>
            </a:r>
            <a:endParaRPr lang="en-US" sz="1250" dirty="0"/>
          </a:p>
        </p:txBody>
      </p:sp>
      <p:sp>
        <p:nvSpPr>
          <p:cNvPr id="9" name="Shape 6"/>
          <p:cNvSpPr/>
          <p:nvPr/>
        </p:nvSpPr>
        <p:spPr>
          <a:xfrm>
            <a:off x="6136362" y="2852738"/>
            <a:ext cx="7844076" cy="22860"/>
          </a:xfrm>
          <a:prstGeom prst="rect">
            <a:avLst/>
          </a:prstGeom>
          <a:solidFill>
            <a:srgbClr val="0079FA"/>
          </a:solidFill>
          <a:ln/>
        </p:spPr>
      </p:sp>
      <p:sp>
        <p:nvSpPr>
          <p:cNvPr id="10" name="Text 7"/>
          <p:cNvSpPr/>
          <p:nvPr/>
        </p:nvSpPr>
        <p:spPr>
          <a:xfrm>
            <a:off x="6136362" y="2979658"/>
            <a:ext cx="2031444" cy="253841"/>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Calculate Loss</a:t>
            </a:r>
            <a:endParaRPr lang="en-US" sz="1550" dirty="0"/>
          </a:p>
        </p:txBody>
      </p:sp>
      <p:sp>
        <p:nvSpPr>
          <p:cNvPr id="11" name="Text 8"/>
          <p:cNvSpPr/>
          <p:nvPr/>
        </p:nvSpPr>
        <p:spPr>
          <a:xfrm>
            <a:off x="6136362" y="3330893"/>
            <a:ext cx="7844076" cy="520065"/>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Compare predictions with actual results, similar to an instructor pointing out driving mistakes during practice.</a:t>
            </a:r>
            <a:endParaRPr lang="en-US" sz="1250" dirty="0"/>
          </a:p>
        </p:txBody>
      </p:sp>
      <p:sp>
        <p:nvSpPr>
          <p:cNvPr id="12" name="Text 9"/>
          <p:cNvSpPr/>
          <p:nvPr/>
        </p:nvSpPr>
        <p:spPr>
          <a:xfrm>
            <a:off x="6136362" y="4135160"/>
            <a:ext cx="162401" cy="203121"/>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Light" pitchFamily="34" charset="0"/>
                <a:ea typeface="Nunito Sans Light" pitchFamily="34" charset="-122"/>
                <a:cs typeface="Nunito Sans Light" pitchFamily="34" charset="-120"/>
              </a:rPr>
              <a:t>03</a:t>
            </a:r>
            <a:endParaRPr lang="en-US" sz="1250" dirty="0"/>
          </a:p>
        </p:txBody>
      </p:sp>
      <p:sp>
        <p:nvSpPr>
          <p:cNvPr id="13" name="Shape 10"/>
          <p:cNvSpPr/>
          <p:nvPr/>
        </p:nvSpPr>
        <p:spPr>
          <a:xfrm>
            <a:off x="6136362" y="4388406"/>
            <a:ext cx="7844076" cy="22860"/>
          </a:xfrm>
          <a:prstGeom prst="rect">
            <a:avLst/>
          </a:prstGeom>
          <a:solidFill>
            <a:srgbClr val="0079FA"/>
          </a:solidFill>
          <a:ln/>
        </p:spPr>
      </p:sp>
      <p:sp>
        <p:nvSpPr>
          <p:cNvPr id="14" name="Text 11"/>
          <p:cNvSpPr/>
          <p:nvPr/>
        </p:nvSpPr>
        <p:spPr>
          <a:xfrm>
            <a:off x="6136362" y="4515326"/>
            <a:ext cx="2031444" cy="253841"/>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Backward Pass</a:t>
            </a:r>
            <a:endParaRPr lang="en-US" sz="1550" dirty="0"/>
          </a:p>
        </p:txBody>
      </p:sp>
      <p:sp>
        <p:nvSpPr>
          <p:cNvPr id="15" name="Text 12"/>
          <p:cNvSpPr/>
          <p:nvPr/>
        </p:nvSpPr>
        <p:spPr>
          <a:xfrm>
            <a:off x="6136362" y="4866561"/>
            <a:ext cx="7844076" cy="260033"/>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Calculate gradients through time, like reflecting on what went wrong during the driving lesson.</a:t>
            </a:r>
            <a:endParaRPr lang="en-US" sz="1250" dirty="0"/>
          </a:p>
        </p:txBody>
      </p:sp>
      <p:sp>
        <p:nvSpPr>
          <p:cNvPr id="16" name="Text 13"/>
          <p:cNvSpPr/>
          <p:nvPr/>
        </p:nvSpPr>
        <p:spPr>
          <a:xfrm>
            <a:off x="6136362" y="5410795"/>
            <a:ext cx="162401" cy="203121"/>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Light" pitchFamily="34" charset="0"/>
                <a:ea typeface="Nunito Sans Light" pitchFamily="34" charset="-122"/>
                <a:cs typeface="Nunito Sans Light" pitchFamily="34" charset="-120"/>
              </a:rPr>
              <a:t>04</a:t>
            </a:r>
            <a:endParaRPr lang="en-US" sz="1250" dirty="0"/>
          </a:p>
        </p:txBody>
      </p:sp>
      <p:sp>
        <p:nvSpPr>
          <p:cNvPr id="17" name="Shape 14"/>
          <p:cNvSpPr/>
          <p:nvPr/>
        </p:nvSpPr>
        <p:spPr>
          <a:xfrm>
            <a:off x="6136362" y="5664041"/>
            <a:ext cx="7844076" cy="22860"/>
          </a:xfrm>
          <a:prstGeom prst="rect">
            <a:avLst/>
          </a:prstGeom>
          <a:solidFill>
            <a:srgbClr val="0079FA"/>
          </a:solidFill>
          <a:ln/>
        </p:spPr>
      </p:sp>
      <p:sp>
        <p:nvSpPr>
          <p:cNvPr id="18" name="Text 15"/>
          <p:cNvSpPr/>
          <p:nvPr/>
        </p:nvSpPr>
        <p:spPr>
          <a:xfrm>
            <a:off x="6136362" y="5790962"/>
            <a:ext cx="2031444" cy="253841"/>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Nunito Sans Bold" pitchFamily="34" charset="0"/>
                <a:ea typeface="Nunito Sans Bold" pitchFamily="34" charset="-122"/>
                <a:cs typeface="Nunito Sans Bold" pitchFamily="34" charset="-120"/>
              </a:rPr>
              <a:t>Update Weights</a:t>
            </a:r>
            <a:endParaRPr lang="en-US" sz="1550" dirty="0"/>
          </a:p>
        </p:txBody>
      </p:sp>
      <p:sp>
        <p:nvSpPr>
          <p:cNvPr id="19" name="Text 16"/>
          <p:cNvSpPr/>
          <p:nvPr/>
        </p:nvSpPr>
        <p:spPr>
          <a:xfrm>
            <a:off x="6136362" y="6142196"/>
            <a:ext cx="7844076" cy="260033"/>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Adjust parameters to improve performance, equivalent to adjusting driving technique based on feedback.</a:t>
            </a:r>
            <a:endParaRPr lang="en-US" sz="1250" dirty="0"/>
          </a:p>
        </p:txBody>
      </p:sp>
      <p:sp>
        <p:nvSpPr>
          <p:cNvPr id="20" name="Shape 17"/>
          <p:cNvSpPr/>
          <p:nvPr/>
        </p:nvSpPr>
        <p:spPr>
          <a:xfrm>
            <a:off x="6136362" y="6706791"/>
            <a:ext cx="7844076" cy="950476"/>
          </a:xfrm>
          <a:prstGeom prst="roundRect">
            <a:avLst>
              <a:gd name="adj" fmla="val 7181"/>
            </a:avLst>
          </a:prstGeom>
          <a:solidFill>
            <a:srgbClr val="FFB3B4"/>
          </a:solidFill>
          <a:ln/>
        </p:spPr>
      </p:sp>
      <p:pic>
        <p:nvPicPr>
          <p:cNvPr id="21" name="Image 1" descr="preencoded.png">    </p:cNvPr>
          <p:cNvPicPr>
            <a:picLocks noChangeAspect="1"/>
          </p:cNvPicPr>
          <p:nvPr/>
        </p:nvPicPr>
        <p:blipFill>
          <a:blip r:embed="rId2"/>
          <a:stretch>
            <a:fillRect/>
          </a:stretch>
        </p:blipFill>
        <p:spPr>
          <a:xfrm>
            <a:off x="6298763" y="6950512"/>
            <a:ext cx="203121" cy="162401"/>
          </a:xfrm>
          <a:prstGeom prst="rect">
            <a:avLst/>
          </a:prstGeom>
        </p:spPr>
      </p:pic>
      <p:sp>
        <p:nvSpPr>
          <p:cNvPr id="22" name="Text 18"/>
          <p:cNvSpPr/>
          <p:nvPr/>
        </p:nvSpPr>
        <p:spPr>
          <a:xfrm>
            <a:off x="6664285" y="6909792"/>
            <a:ext cx="7153751" cy="520065"/>
          </a:xfrm>
          <a:prstGeom prst="rect">
            <a:avLst/>
          </a:prstGeom>
          <a:noFill/>
          <a:ln/>
        </p:spPr>
        <p:txBody>
          <a:bodyPr wrap="square" lIns="0" tIns="0" rIns="0" bIns="0" rtlCol="0" anchor="t"/>
          <a:lstStyle/>
          <a:p>
            <a:pPr algn="l" indent="0" marL="0">
              <a:lnSpc>
                <a:spcPts val="2000"/>
              </a:lnSpc>
              <a:buNone/>
            </a:pPr>
            <a:r>
              <a:rPr lang="en-US" sz="1250" b="1" dirty="0">
                <a:solidFill>
                  <a:srgbClr val="000000"/>
                </a:solidFill>
                <a:latin typeface="Nunito Sans" pitchFamily="34" charset="0"/>
                <a:ea typeface="Nunito Sans" pitchFamily="34" charset="-122"/>
                <a:cs typeface="Nunito Sans" pitchFamily="34" charset="-120"/>
              </a:rPr>
              <a:t>Key Challenge:</a:t>
            </a:r>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 Gradients can vanish or explode over long sequences. Advanced architectures like LSTM provide the solution.</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6156" y="464820"/>
            <a:ext cx="8227933" cy="528280"/>
          </a:xfrm>
          <a:prstGeom prst="rect">
            <a:avLst/>
          </a:prstGeom>
          <a:noFill/>
          <a:ln/>
        </p:spPr>
        <p:txBody>
          <a:bodyPr wrap="none" lIns="0" tIns="0" rIns="0" bIns="0" rtlCol="0" anchor="t"/>
          <a:lstStyle/>
          <a:p>
            <a:pPr algn="l" indent="0" marL="0">
              <a:lnSpc>
                <a:spcPts val="4150"/>
              </a:lnSpc>
              <a:buNone/>
            </a:pPr>
            <a:r>
              <a:rPr lang="en-US" sz="3300" b="1" dirty="0">
                <a:solidFill>
                  <a:srgbClr val="0066A1"/>
                </a:solidFill>
                <a:latin typeface="Nunito Sans Bold" pitchFamily="34" charset="0"/>
                <a:ea typeface="Nunito Sans Bold" pitchFamily="34" charset="-122"/>
                <a:cs typeface="Nunito Sans Bold" pitchFamily="34" charset="-120"/>
              </a:rPr>
              <a:t>Why RNNs Forget Long-Term Information</a:t>
            </a:r>
            <a:endParaRPr lang="en-US" sz="3300" dirty="0"/>
          </a:p>
        </p:txBody>
      </p:sp>
      <p:sp>
        <p:nvSpPr>
          <p:cNvPr id="3" name="Text 1"/>
          <p:cNvSpPr/>
          <p:nvPr/>
        </p:nvSpPr>
        <p:spPr>
          <a:xfrm>
            <a:off x="676156" y="1415534"/>
            <a:ext cx="3554849" cy="316944"/>
          </a:xfrm>
          <a:prstGeom prst="rect">
            <a:avLst/>
          </a:prstGeom>
          <a:noFill/>
          <a:ln/>
        </p:spPr>
        <p:txBody>
          <a:bodyPr wrap="none" lIns="0" tIns="0" rIns="0" bIns="0" rtlCol="0" anchor="t"/>
          <a:lstStyle/>
          <a:p>
            <a:pPr algn="l" indent="0" marL="0">
              <a:lnSpc>
                <a:spcPts val="2450"/>
              </a:lnSpc>
              <a:buNone/>
            </a:pPr>
            <a:r>
              <a:rPr lang="en-US" sz="1950" b="1" dirty="0">
                <a:solidFill>
                  <a:srgbClr val="0066A1"/>
                </a:solidFill>
                <a:latin typeface="Nunito Sans Bold" pitchFamily="34" charset="0"/>
                <a:ea typeface="Nunito Sans Bold" pitchFamily="34" charset="-122"/>
                <a:cs typeface="Nunito Sans Bold" pitchFamily="34" charset="-120"/>
              </a:rPr>
              <a:t>The Telephone Game Problem</a:t>
            </a:r>
            <a:endParaRPr lang="en-US" sz="1950" dirty="0"/>
          </a:p>
        </p:txBody>
      </p:sp>
      <p:sp>
        <p:nvSpPr>
          <p:cNvPr id="4" name="Text 2"/>
          <p:cNvSpPr/>
          <p:nvPr/>
        </p:nvSpPr>
        <p:spPr>
          <a:xfrm>
            <a:off x="676156" y="1901428"/>
            <a:ext cx="7801808" cy="541020"/>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Imagine a message "The red car is fast" being passed through 10 people. By the end, it becomes "The bed star is last" - information degrades with each step, just like gradients in RNNs.</a:t>
            </a:r>
            <a:endParaRPr lang="en-US" sz="1300" dirty="0"/>
          </a:p>
        </p:txBody>
      </p:sp>
      <p:sp>
        <p:nvSpPr>
          <p:cNvPr id="5" name="Text 3"/>
          <p:cNvSpPr/>
          <p:nvPr/>
        </p:nvSpPr>
        <p:spPr>
          <a:xfrm>
            <a:off x="676156" y="2611398"/>
            <a:ext cx="2139315" cy="264081"/>
          </a:xfrm>
          <a:prstGeom prst="rect">
            <a:avLst/>
          </a:prstGeom>
          <a:noFill/>
          <a:ln/>
        </p:spPr>
        <p:txBody>
          <a:bodyPr wrap="none" lIns="0" tIns="0" rIns="0" bIns="0" rtlCol="0" anchor="t"/>
          <a:lstStyle/>
          <a:p>
            <a:pPr algn="l" indent="0" marL="0">
              <a:lnSpc>
                <a:spcPts val="2050"/>
              </a:lnSpc>
              <a:buNone/>
            </a:pPr>
            <a:r>
              <a:rPr lang="en-US" sz="1650" b="1" dirty="0">
                <a:solidFill>
                  <a:srgbClr val="0066A1"/>
                </a:solidFill>
                <a:latin typeface="Nunito Sans Bold" pitchFamily="34" charset="0"/>
                <a:ea typeface="Nunito Sans Bold" pitchFamily="34" charset="-122"/>
                <a:cs typeface="Nunito Sans Bold" pitchFamily="34" charset="-120"/>
              </a:rPr>
              <a:t>Technical Explanation</a:t>
            </a:r>
            <a:endParaRPr lang="en-US" sz="1650" dirty="0"/>
          </a:p>
        </p:txBody>
      </p:sp>
      <p:sp>
        <p:nvSpPr>
          <p:cNvPr id="6" name="Text 4"/>
          <p:cNvSpPr/>
          <p:nvPr/>
        </p:nvSpPr>
        <p:spPr>
          <a:xfrm>
            <a:off x="676156" y="3044428"/>
            <a:ext cx="7801808" cy="2705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Nunito Sans" pitchFamily="34" charset="0"/>
                <a:ea typeface="Nunito Sans" pitchFamily="34" charset="-122"/>
                <a:cs typeface="Nunito Sans" pitchFamily="34" charset="-120"/>
              </a:rPr>
              <a:t>Gradients become smaller through multiplication</a:t>
            </a:r>
            <a:endParaRPr lang="en-US" sz="1300" dirty="0"/>
          </a:p>
        </p:txBody>
      </p:sp>
      <p:sp>
        <p:nvSpPr>
          <p:cNvPr id="7" name="Text 5"/>
          <p:cNvSpPr/>
          <p:nvPr/>
        </p:nvSpPr>
        <p:spPr>
          <a:xfrm>
            <a:off x="676156" y="3373993"/>
            <a:ext cx="7801808" cy="2705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Nunito Sans" pitchFamily="34" charset="0"/>
                <a:ea typeface="Nunito Sans" pitchFamily="34" charset="-122"/>
                <a:cs typeface="Nunito Sans" pitchFamily="34" charset="-120"/>
              </a:rPr>
              <a:t>Long sequences cause gradients to approach zero</a:t>
            </a:r>
            <a:endParaRPr lang="en-US" sz="1300" dirty="0"/>
          </a:p>
        </p:txBody>
      </p:sp>
      <p:sp>
        <p:nvSpPr>
          <p:cNvPr id="8" name="Text 6"/>
          <p:cNvSpPr/>
          <p:nvPr/>
        </p:nvSpPr>
        <p:spPr>
          <a:xfrm>
            <a:off x="676156" y="3703558"/>
            <a:ext cx="7801808" cy="2705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Nunito Sans" pitchFamily="34" charset="0"/>
                <a:ea typeface="Nunito Sans" pitchFamily="34" charset="-122"/>
                <a:cs typeface="Nunito Sans" pitchFamily="34" charset="-120"/>
              </a:rPr>
              <a:t>Network can't learn long-term dependencies</a:t>
            </a:r>
            <a:endParaRPr lang="en-US" sz="1300" dirty="0"/>
          </a:p>
        </p:txBody>
      </p:sp>
      <p:pic>
        <p:nvPicPr>
          <p:cNvPr id="9" name="Image 0" descr="preencoded.png">    </p:cNvPr>
          <p:cNvPicPr>
            <a:picLocks noChangeAspect="1"/>
          </p:cNvPicPr>
          <p:nvPr/>
        </p:nvPicPr>
        <p:blipFill>
          <a:blip r:embed="rId1"/>
          <a:stretch>
            <a:fillRect/>
          </a:stretch>
        </p:blipFill>
        <p:spPr>
          <a:xfrm>
            <a:off x="8898017" y="1436727"/>
            <a:ext cx="5063728" cy="5063728"/>
          </a:xfrm>
          <a:prstGeom prst="rect">
            <a:avLst/>
          </a:prstGeom>
        </p:spPr>
      </p:pic>
      <p:sp>
        <p:nvSpPr>
          <p:cNvPr id="10" name="Shape 7"/>
          <p:cNvSpPr/>
          <p:nvPr/>
        </p:nvSpPr>
        <p:spPr>
          <a:xfrm>
            <a:off x="676156" y="6880741"/>
            <a:ext cx="4313396" cy="1290042"/>
          </a:xfrm>
          <a:prstGeom prst="roundRect">
            <a:avLst>
              <a:gd name="adj" fmla="val 5504"/>
            </a:avLst>
          </a:prstGeom>
          <a:solidFill>
            <a:srgbClr val="FFFFFF"/>
          </a:solidFill>
          <a:ln w="22860">
            <a:solidFill>
              <a:srgbClr val="B2CBE5"/>
            </a:solidFill>
            <a:prstDash val="solid"/>
          </a:ln>
        </p:spPr>
      </p:sp>
      <p:sp>
        <p:nvSpPr>
          <p:cNvPr id="11" name="Text 8"/>
          <p:cNvSpPr/>
          <p:nvPr/>
        </p:nvSpPr>
        <p:spPr>
          <a:xfrm>
            <a:off x="867966" y="7072551"/>
            <a:ext cx="2113240" cy="264081"/>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Nunito Sans Bold" pitchFamily="34" charset="0"/>
                <a:ea typeface="Nunito Sans Bold" pitchFamily="34" charset="-122"/>
                <a:cs typeface="Nunito Sans Bold" pitchFamily="34" charset="-120"/>
              </a:rPr>
              <a:t>Email Classification</a:t>
            </a:r>
            <a:endParaRPr lang="en-US" sz="1650" dirty="0"/>
          </a:p>
        </p:txBody>
      </p:sp>
      <p:sp>
        <p:nvSpPr>
          <p:cNvPr id="12" name="Text 9"/>
          <p:cNvSpPr/>
          <p:nvPr/>
        </p:nvSpPr>
        <p:spPr>
          <a:xfrm>
            <a:off x="867966" y="7437953"/>
            <a:ext cx="3929777" cy="541020"/>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Can't remember email subject by the time it reads the signature, losing important context.</a:t>
            </a:r>
            <a:endParaRPr lang="en-US" sz="1300" dirty="0"/>
          </a:p>
        </p:txBody>
      </p:sp>
      <p:sp>
        <p:nvSpPr>
          <p:cNvPr id="13" name="Shape 10"/>
          <p:cNvSpPr/>
          <p:nvPr/>
        </p:nvSpPr>
        <p:spPr>
          <a:xfrm>
            <a:off x="5158502" y="6880741"/>
            <a:ext cx="4313396" cy="1290042"/>
          </a:xfrm>
          <a:prstGeom prst="roundRect">
            <a:avLst>
              <a:gd name="adj" fmla="val 5504"/>
            </a:avLst>
          </a:prstGeom>
          <a:solidFill>
            <a:srgbClr val="FFFFFF"/>
          </a:solidFill>
          <a:ln w="22860">
            <a:solidFill>
              <a:srgbClr val="B2CBE5"/>
            </a:solidFill>
            <a:prstDash val="solid"/>
          </a:ln>
        </p:spPr>
      </p:sp>
      <p:sp>
        <p:nvSpPr>
          <p:cNvPr id="14" name="Text 11"/>
          <p:cNvSpPr/>
          <p:nvPr/>
        </p:nvSpPr>
        <p:spPr>
          <a:xfrm>
            <a:off x="5350312" y="7072551"/>
            <a:ext cx="2113240" cy="264081"/>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Nunito Sans Bold" pitchFamily="34" charset="0"/>
                <a:ea typeface="Nunito Sans Bold" pitchFamily="34" charset="-122"/>
                <a:cs typeface="Nunito Sans Bold" pitchFamily="34" charset="-120"/>
              </a:rPr>
              <a:t>Language Modelling</a:t>
            </a:r>
            <a:endParaRPr lang="en-US" sz="1650" dirty="0"/>
          </a:p>
        </p:txBody>
      </p:sp>
      <p:sp>
        <p:nvSpPr>
          <p:cNvPr id="15" name="Text 12"/>
          <p:cNvSpPr/>
          <p:nvPr/>
        </p:nvSpPr>
        <p:spPr>
          <a:xfrm>
            <a:off x="5350312" y="7437953"/>
            <a:ext cx="3929777" cy="541020"/>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Forgets beginning of sentence while processing the end, affecting coherence.</a:t>
            </a:r>
            <a:endParaRPr lang="en-US" sz="1300" dirty="0"/>
          </a:p>
        </p:txBody>
      </p:sp>
      <p:sp>
        <p:nvSpPr>
          <p:cNvPr id="16" name="Shape 13"/>
          <p:cNvSpPr/>
          <p:nvPr/>
        </p:nvSpPr>
        <p:spPr>
          <a:xfrm>
            <a:off x="9640848" y="6880741"/>
            <a:ext cx="4313396" cy="1290042"/>
          </a:xfrm>
          <a:prstGeom prst="roundRect">
            <a:avLst>
              <a:gd name="adj" fmla="val 5504"/>
            </a:avLst>
          </a:prstGeom>
          <a:solidFill>
            <a:srgbClr val="FFFFFF"/>
          </a:solidFill>
          <a:ln w="22860">
            <a:solidFill>
              <a:srgbClr val="B2CBE5"/>
            </a:solidFill>
            <a:prstDash val="solid"/>
          </a:ln>
        </p:spPr>
      </p:sp>
      <p:sp>
        <p:nvSpPr>
          <p:cNvPr id="17" name="Text 14"/>
          <p:cNvSpPr/>
          <p:nvPr/>
        </p:nvSpPr>
        <p:spPr>
          <a:xfrm>
            <a:off x="9832658" y="7072551"/>
            <a:ext cx="2113240" cy="264081"/>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Nunito Sans Bold" pitchFamily="34" charset="0"/>
                <a:ea typeface="Nunito Sans Bold" pitchFamily="34" charset="-122"/>
                <a:cs typeface="Nunito Sans Bold" pitchFamily="34" charset="-120"/>
              </a:rPr>
              <a:t>Time Series</a:t>
            </a:r>
            <a:endParaRPr lang="en-US" sz="1650" dirty="0"/>
          </a:p>
        </p:txBody>
      </p:sp>
      <p:sp>
        <p:nvSpPr>
          <p:cNvPr id="18" name="Text 15"/>
          <p:cNvSpPr/>
          <p:nvPr/>
        </p:nvSpPr>
        <p:spPr>
          <a:xfrm>
            <a:off x="9832658" y="7437953"/>
            <a:ext cx="3929777" cy="541020"/>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Nunito Sans" pitchFamily="34" charset="0"/>
                <a:ea typeface="Nunito Sans" pitchFamily="34" charset="-122"/>
                <a:cs typeface="Nunito Sans" pitchFamily="34" charset="-120"/>
              </a:rPr>
              <a:t>Can't connect events separated by many time steps, missing long-term patterns.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2025-09-11T17:03:56Z</dcterms:created>
  <dcterms:modified xsi:type="dcterms:W3CDTF">2025-09-11T17:03:56Z</dcterms:modified>
</cp:coreProperties>
</file>